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0"/>
  </p:notesMasterIdLst>
  <p:sldIdLst>
    <p:sldId id="256" r:id="rId2"/>
    <p:sldId id="485" r:id="rId3"/>
    <p:sldId id="486" r:id="rId4"/>
    <p:sldId id="488" r:id="rId5"/>
    <p:sldId id="489" r:id="rId6"/>
    <p:sldId id="490" r:id="rId7"/>
    <p:sldId id="491" r:id="rId8"/>
    <p:sldId id="513" r:id="rId9"/>
    <p:sldId id="493" r:id="rId10"/>
    <p:sldId id="421" r:id="rId11"/>
    <p:sldId id="508" r:id="rId12"/>
    <p:sldId id="503" r:id="rId13"/>
    <p:sldId id="482" r:id="rId14"/>
    <p:sldId id="506" r:id="rId15"/>
    <p:sldId id="505" r:id="rId16"/>
    <p:sldId id="511" r:id="rId17"/>
    <p:sldId id="512" r:id="rId18"/>
    <p:sldId id="502" r:id="rId19"/>
    <p:sldId id="471" r:id="rId20"/>
    <p:sldId id="507" r:id="rId21"/>
    <p:sldId id="472" r:id="rId22"/>
    <p:sldId id="262" r:id="rId23"/>
    <p:sldId id="509" r:id="rId24"/>
    <p:sldId id="487" r:id="rId25"/>
    <p:sldId id="457" r:id="rId26"/>
    <p:sldId id="497" r:id="rId27"/>
    <p:sldId id="475" r:id="rId28"/>
    <p:sldId id="477" r:id="rId29"/>
    <p:sldId id="494" r:id="rId30"/>
    <p:sldId id="510" r:id="rId31"/>
    <p:sldId id="483" r:id="rId32"/>
    <p:sldId id="264" r:id="rId33"/>
    <p:sldId id="496" r:id="rId34"/>
    <p:sldId id="458" r:id="rId35"/>
    <p:sldId id="470" r:id="rId36"/>
    <p:sldId id="478" r:id="rId37"/>
    <p:sldId id="498" r:id="rId38"/>
    <p:sldId id="484" r:id="rId39"/>
    <p:sldId id="479" r:id="rId40"/>
    <p:sldId id="500" r:id="rId41"/>
    <p:sldId id="481" r:id="rId42"/>
    <p:sldId id="492" r:id="rId43"/>
    <p:sldId id="501" r:id="rId44"/>
    <p:sldId id="514" r:id="rId45"/>
    <p:sldId id="515" r:id="rId46"/>
    <p:sldId id="516" r:id="rId47"/>
    <p:sldId id="517" r:id="rId48"/>
    <p:sldId id="499" r:id="rId49"/>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71" d="100"/>
          <a:sy n="71" d="100"/>
        </p:scale>
        <p:origin x="1068" y="5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A7E7EAB-8AD8-4FC0-9AC1-4ED635723146}" type="datetimeFigureOut">
              <a:rPr lang="fr-FR" smtClean="0"/>
              <a:pPr/>
              <a:t>01/07/2026</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25E4989-A5E0-4E52-AE80-FBEDC527E5D3}" type="slidenum">
              <a:rPr lang="fr-FR" smtClean="0"/>
              <a:pPr/>
              <a:t>‹N°›</a:t>
            </a:fld>
            <a:endParaRPr lang="fr-FR"/>
          </a:p>
        </p:txBody>
      </p:sp>
    </p:spTree>
    <p:extLst>
      <p:ext uri="{BB962C8B-B14F-4D97-AF65-F5344CB8AC3E}">
        <p14:creationId xmlns:p14="http://schemas.microsoft.com/office/powerpoint/2010/main" val="285110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5E4989-A5E0-4E52-AE80-FBEDC527E5D3}" type="slidenum">
              <a:rPr lang="fr-FR" smtClean="0"/>
              <a:pPr/>
              <a:t>16</a:t>
            </a:fld>
            <a:endParaRPr lang="fr-FR"/>
          </a:p>
        </p:txBody>
      </p:sp>
    </p:spTree>
    <p:extLst>
      <p:ext uri="{BB962C8B-B14F-4D97-AF65-F5344CB8AC3E}">
        <p14:creationId xmlns:p14="http://schemas.microsoft.com/office/powerpoint/2010/main" val="275969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C0509F7-6949-49F9-8153-2101DECAD32E}" type="datetime1">
              <a:rPr lang="fr-FR" smtClean="0"/>
              <a:t>01/07/2026</a:t>
            </a:fld>
            <a:endParaRPr lang="fr-FR"/>
          </a:p>
        </p:txBody>
      </p:sp>
      <p:sp>
        <p:nvSpPr>
          <p:cNvPr id="5" name="Espace réservé du pied de page 4"/>
          <p:cNvSpPr>
            <a:spLocks noGrp="1"/>
          </p:cNvSpPr>
          <p:nvPr>
            <p:ph type="ftr" sz="quarter" idx="11"/>
          </p:nvPr>
        </p:nvSpPr>
        <p:spPr/>
        <p:txBody>
          <a:bodyPr/>
          <a:lstStyle/>
          <a:p>
            <a:r>
              <a:rPr lang="fr-FR"/>
              <a:t>Créé à la demande de la CPNEFP en collaboration avec Monsieur Mickaël PETRANTONI</a:t>
            </a:r>
          </a:p>
        </p:txBody>
      </p:sp>
      <p:sp>
        <p:nvSpPr>
          <p:cNvPr id="6" name="Espace réservé du numéro de diapositive 5"/>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0C10A8-2869-479F-9C2F-CEF52C11B0EB}" type="datetime1">
              <a:rPr lang="fr-FR" smtClean="0"/>
              <a:t>01/07/2026</a:t>
            </a:fld>
            <a:endParaRPr lang="fr-FR"/>
          </a:p>
        </p:txBody>
      </p:sp>
      <p:sp>
        <p:nvSpPr>
          <p:cNvPr id="5" name="Espace réservé du pied de page 4"/>
          <p:cNvSpPr>
            <a:spLocks noGrp="1"/>
          </p:cNvSpPr>
          <p:nvPr>
            <p:ph type="ftr" sz="quarter" idx="11"/>
          </p:nvPr>
        </p:nvSpPr>
        <p:spPr/>
        <p:txBody>
          <a:bodyPr/>
          <a:lstStyle/>
          <a:p>
            <a:r>
              <a:rPr lang="fr-FR"/>
              <a:t>Créé à la demande de la CPNEFP en collaboration avec Monsieur Mickaël PETRANTONI</a:t>
            </a:r>
          </a:p>
        </p:txBody>
      </p:sp>
      <p:sp>
        <p:nvSpPr>
          <p:cNvPr id="6" name="Espace réservé du numéro de diapositive 5"/>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02CE0E8-AF77-4528-B5A8-6832056FC459}" type="datetime1">
              <a:rPr lang="fr-FR" smtClean="0"/>
              <a:t>01/07/2026</a:t>
            </a:fld>
            <a:endParaRPr lang="fr-FR"/>
          </a:p>
        </p:txBody>
      </p:sp>
      <p:sp>
        <p:nvSpPr>
          <p:cNvPr id="5" name="Espace réservé du pied de page 4"/>
          <p:cNvSpPr>
            <a:spLocks noGrp="1"/>
          </p:cNvSpPr>
          <p:nvPr>
            <p:ph type="ftr" sz="quarter" idx="11"/>
          </p:nvPr>
        </p:nvSpPr>
        <p:spPr/>
        <p:txBody>
          <a:bodyPr/>
          <a:lstStyle/>
          <a:p>
            <a:r>
              <a:rPr lang="fr-FR"/>
              <a:t>Créé à la demande de la CPNEFP en collaboration avec Monsieur Mickaël PETRANTONI</a:t>
            </a:r>
          </a:p>
        </p:txBody>
      </p:sp>
      <p:sp>
        <p:nvSpPr>
          <p:cNvPr id="6" name="Espace réservé du numéro de diapositive 5"/>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561FA3-255F-4B31-8B82-E3B65130F432}" type="datetime1">
              <a:rPr lang="fr-FR" smtClean="0"/>
              <a:t>01/07/2026</a:t>
            </a:fld>
            <a:endParaRPr lang="fr-FR"/>
          </a:p>
        </p:txBody>
      </p:sp>
      <p:sp>
        <p:nvSpPr>
          <p:cNvPr id="5" name="Espace réservé du pied de page 4"/>
          <p:cNvSpPr>
            <a:spLocks noGrp="1"/>
          </p:cNvSpPr>
          <p:nvPr>
            <p:ph type="ftr" sz="quarter" idx="11"/>
          </p:nvPr>
        </p:nvSpPr>
        <p:spPr/>
        <p:txBody>
          <a:bodyPr/>
          <a:lstStyle/>
          <a:p>
            <a:r>
              <a:rPr lang="fr-FR"/>
              <a:t>Créé à la demande de la CPNEFP en collaboration avec Monsieur Mickaël PETRANTONI</a:t>
            </a:r>
          </a:p>
        </p:txBody>
      </p:sp>
      <p:sp>
        <p:nvSpPr>
          <p:cNvPr id="6" name="Espace réservé du numéro de diapositive 5"/>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45F6F13-E69A-4A81-96E9-4ADE8EE758C4}" type="datetime1">
              <a:rPr lang="fr-FR" smtClean="0"/>
              <a:t>01/07/2026</a:t>
            </a:fld>
            <a:endParaRPr lang="fr-FR"/>
          </a:p>
        </p:txBody>
      </p:sp>
      <p:sp>
        <p:nvSpPr>
          <p:cNvPr id="5" name="Espace réservé du pied de page 4"/>
          <p:cNvSpPr>
            <a:spLocks noGrp="1"/>
          </p:cNvSpPr>
          <p:nvPr>
            <p:ph type="ftr" sz="quarter" idx="11"/>
          </p:nvPr>
        </p:nvSpPr>
        <p:spPr/>
        <p:txBody>
          <a:bodyPr/>
          <a:lstStyle/>
          <a:p>
            <a:r>
              <a:rPr lang="fr-FR"/>
              <a:t>Créé à la demande de la CPNEFP en collaboration avec Monsieur Mickaël PETRANTONI</a:t>
            </a:r>
          </a:p>
        </p:txBody>
      </p:sp>
      <p:sp>
        <p:nvSpPr>
          <p:cNvPr id="6" name="Espace réservé du numéro de diapositive 5"/>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64446EB-CD66-4229-8193-E2D1005AF30E}" type="datetime1">
              <a:rPr lang="fr-FR" smtClean="0"/>
              <a:t>01/07/2026</a:t>
            </a:fld>
            <a:endParaRPr lang="fr-FR"/>
          </a:p>
        </p:txBody>
      </p:sp>
      <p:sp>
        <p:nvSpPr>
          <p:cNvPr id="6" name="Espace réservé du pied de page 5"/>
          <p:cNvSpPr>
            <a:spLocks noGrp="1"/>
          </p:cNvSpPr>
          <p:nvPr>
            <p:ph type="ftr" sz="quarter" idx="11"/>
          </p:nvPr>
        </p:nvSpPr>
        <p:spPr/>
        <p:txBody>
          <a:bodyPr/>
          <a:lstStyle/>
          <a:p>
            <a:r>
              <a:rPr lang="fr-FR"/>
              <a:t>Créé à la demande de la CPNEFP en collaboration avec Monsieur Mickaël PETRANTONI</a:t>
            </a:r>
          </a:p>
        </p:txBody>
      </p:sp>
      <p:sp>
        <p:nvSpPr>
          <p:cNvPr id="7" name="Espace réservé du numéro de diapositive 6"/>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05D1BF9-600B-400C-A1CD-329265073FB5}" type="datetime1">
              <a:rPr lang="fr-FR" smtClean="0"/>
              <a:t>01/07/2026</a:t>
            </a:fld>
            <a:endParaRPr lang="fr-FR"/>
          </a:p>
        </p:txBody>
      </p:sp>
      <p:sp>
        <p:nvSpPr>
          <p:cNvPr id="8" name="Espace réservé du pied de page 7"/>
          <p:cNvSpPr>
            <a:spLocks noGrp="1"/>
          </p:cNvSpPr>
          <p:nvPr>
            <p:ph type="ftr" sz="quarter" idx="11"/>
          </p:nvPr>
        </p:nvSpPr>
        <p:spPr/>
        <p:txBody>
          <a:bodyPr/>
          <a:lstStyle/>
          <a:p>
            <a:r>
              <a:rPr lang="fr-FR"/>
              <a:t>Créé à la demande de la CPNEFP en collaboration avec Monsieur Mickaël PETRANTONI</a:t>
            </a:r>
          </a:p>
        </p:txBody>
      </p:sp>
      <p:sp>
        <p:nvSpPr>
          <p:cNvPr id="9" name="Espace réservé du numéro de diapositive 8"/>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C1D29FE5-2B69-4255-A5C2-44A576B2D181}" type="datetime1">
              <a:rPr lang="fr-FR" smtClean="0"/>
              <a:t>01/07/2026</a:t>
            </a:fld>
            <a:endParaRPr lang="fr-FR"/>
          </a:p>
        </p:txBody>
      </p:sp>
      <p:sp>
        <p:nvSpPr>
          <p:cNvPr id="4" name="Espace réservé du pied de page 3"/>
          <p:cNvSpPr>
            <a:spLocks noGrp="1"/>
          </p:cNvSpPr>
          <p:nvPr>
            <p:ph type="ftr" sz="quarter" idx="11"/>
          </p:nvPr>
        </p:nvSpPr>
        <p:spPr/>
        <p:txBody>
          <a:bodyPr/>
          <a:lstStyle/>
          <a:p>
            <a:r>
              <a:rPr lang="fr-FR"/>
              <a:t>Créé à la demande de la CPNEFP en collaboration avec Monsieur Mickaël PETRANTONI</a:t>
            </a:r>
          </a:p>
        </p:txBody>
      </p:sp>
      <p:sp>
        <p:nvSpPr>
          <p:cNvPr id="5" name="Espace réservé du numéro de diapositive 4"/>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77252D-AC49-44A2-B47E-9889AE04913B}" type="datetime1">
              <a:rPr lang="fr-FR" smtClean="0"/>
              <a:t>01/07/2026</a:t>
            </a:fld>
            <a:endParaRPr lang="fr-FR"/>
          </a:p>
        </p:txBody>
      </p:sp>
      <p:sp>
        <p:nvSpPr>
          <p:cNvPr id="3" name="Espace réservé du pied de page 2"/>
          <p:cNvSpPr>
            <a:spLocks noGrp="1"/>
          </p:cNvSpPr>
          <p:nvPr>
            <p:ph type="ftr" sz="quarter" idx="11"/>
          </p:nvPr>
        </p:nvSpPr>
        <p:spPr/>
        <p:txBody>
          <a:bodyPr/>
          <a:lstStyle/>
          <a:p>
            <a:r>
              <a:rPr lang="fr-FR"/>
              <a:t>Créé à la demande de la CPNEFP en collaboration avec Monsieur Mickaël PETRANTONI</a:t>
            </a:r>
          </a:p>
        </p:txBody>
      </p:sp>
      <p:sp>
        <p:nvSpPr>
          <p:cNvPr id="4" name="Espace réservé du numéro de diapositive 3"/>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8697EF5-16CB-4512-A7EE-E977C6FC524E}" type="datetime1">
              <a:rPr lang="fr-FR" smtClean="0"/>
              <a:t>01/07/2026</a:t>
            </a:fld>
            <a:endParaRPr lang="fr-FR"/>
          </a:p>
        </p:txBody>
      </p:sp>
      <p:sp>
        <p:nvSpPr>
          <p:cNvPr id="6" name="Espace réservé du pied de page 5"/>
          <p:cNvSpPr>
            <a:spLocks noGrp="1"/>
          </p:cNvSpPr>
          <p:nvPr>
            <p:ph type="ftr" sz="quarter" idx="11"/>
          </p:nvPr>
        </p:nvSpPr>
        <p:spPr/>
        <p:txBody>
          <a:bodyPr/>
          <a:lstStyle/>
          <a:p>
            <a:r>
              <a:rPr lang="fr-FR"/>
              <a:t>Créé à la demande de la CPNEFP en collaboration avec Monsieur Mickaël PETRANTONI</a:t>
            </a:r>
          </a:p>
        </p:txBody>
      </p:sp>
      <p:sp>
        <p:nvSpPr>
          <p:cNvPr id="7" name="Espace réservé du numéro de diapositive 6"/>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941AF27-CB7A-4F3F-A7F3-EBB824C08129}" type="datetime1">
              <a:rPr lang="fr-FR" smtClean="0"/>
              <a:t>01/07/2026</a:t>
            </a:fld>
            <a:endParaRPr lang="fr-FR"/>
          </a:p>
        </p:txBody>
      </p:sp>
      <p:sp>
        <p:nvSpPr>
          <p:cNvPr id="6" name="Espace réservé du pied de page 5"/>
          <p:cNvSpPr>
            <a:spLocks noGrp="1"/>
          </p:cNvSpPr>
          <p:nvPr>
            <p:ph type="ftr" sz="quarter" idx="11"/>
          </p:nvPr>
        </p:nvSpPr>
        <p:spPr/>
        <p:txBody>
          <a:bodyPr/>
          <a:lstStyle/>
          <a:p>
            <a:r>
              <a:rPr lang="fr-FR"/>
              <a:t>Créé à la demande de la CPNEFP en collaboration avec Monsieur Mickaël PETRANTONI</a:t>
            </a:r>
          </a:p>
        </p:txBody>
      </p:sp>
      <p:sp>
        <p:nvSpPr>
          <p:cNvPr id="7" name="Espace réservé du numéro de diapositive 6"/>
          <p:cNvSpPr>
            <a:spLocks noGrp="1"/>
          </p:cNvSpPr>
          <p:nvPr>
            <p:ph type="sldNum" sz="quarter" idx="12"/>
          </p:nvPr>
        </p:nvSpPr>
        <p:spPr/>
        <p:txBody>
          <a:bodyPr/>
          <a:lstStyle/>
          <a:p>
            <a:fld id="{9B523A12-BF56-4F27-8DF7-8B8F6AA1CBF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594F7-3978-483A-8272-62DD565C14C9}" type="datetime1">
              <a:rPr lang="fr-FR" smtClean="0"/>
              <a:t>01/07/2026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Créé à la demande de la CPNEFP en collaboration avec Monsieur Mickaël PETRANTONI</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23A12-BF56-4F27-8DF7-8B8F6AA1CBF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fr.depositphotos.com/35774047/stock-photo-3d-man-making-stop-hand.html"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fr/url?sa=i&amp;rct=j&amp;q=&amp;esrc=s&amp;source=images&amp;cd=&amp;cad=rja&amp;uact=8&amp;ved=2ahUKEwjvye_yn7fhAhUy3uAKHYt2AZ0QjRx6BAgBEAU&amp;url=https://www.sicavonline.fr/index.cfm?action=m_actu&amp;ida=539940-fonds-en-euros-90-secondes-pour-comprendre&amp;psig=AOvVaw2PC4Et1W3GT7Ixjx0S6MhR&amp;ust=1554495149541506"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fr/url?sa=i&amp;rct=j&amp;q=&amp;esrc=s&amp;source=images&amp;cd=&amp;ved=2ahUKEwid-eW-zbXhAhWq5OAKHe5CAkQQjRx6BAgBEAU&amp;url=http://bigbangparticipatif.fr/site/linteret-dun-bon-dossier-presentation/&amp;psig=AOvVaw1f-jGXPERME12KAQmC1qI9&amp;ust=1554438662486668"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hyperlink" Target="https://www.google.fr/url?sa=i&amp;rct=j&amp;q=&amp;esrc=s&amp;source=images&amp;cd=&amp;cad=rja&amp;uact=8&amp;ved=2ahUKEwjSptjJzbXhAhWI1uAKHQ1PD9YQjRx6BAgBEAU&amp;url=http://commune-faverolles.fr/vie-municipale/compte-rendu-des-conseils/cr-image/&amp;psig=AOvVaw1f-jGXPERME12KAQmC1qI9&amp;ust=1554438662486668" TargetMode="External"/><Relationship Id="rId1" Type="http://schemas.openxmlformats.org/officeDocument/2006/relationships/slideLayout" Target="../slideLayouts/slideLayout2.xml"/><Relationship Id="rId6" Type="http://schemas.openxmlformats.org/officeDocument/2006/relationships/hyperlink" Target="https://www.google.fr/url?sa=i&amp;rct=j&amp;q=&amp;esrc=s&amp;source=images&amp;cd=&amp;cad=rja&amp;uact=8&amp;ved=2ahUKEwiO3pSQzbXhAhWM5OAKHRpYArQQjRx6BAgBEAU&amp;url=https://www.carnetsdubusiness.com/Marque-employeur-la-clef-d-un-recrutement-efficace_a590.html&amp;psig=AOvVaw1XSZfc9koWk8H2GqZLgqEg&amp;ust=1554438572934243" TargetMode="External"/><Relationship Id="rId5" Type="http://schemas.openxmlformats.org/officeDocument/2006/relationships/image" Target="../media/image16.jpeg"/><Relationship Id="rId4" Type="http://schemas.openxmlformats.org/officeDocument/2006/relationships/hyperlink" Target="https://fr.depositphotos.com/35774047/stock-photo-3d-man-making-stop-hand.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ved=2ahUKEwid-eW-zbXhAhWq5OAKHe5CAkQQjRx6BAgBEAU&amp;url=http://bigbangparticipatif.fr/site/linteret-dun-bon-dossier-presentation/&amp;psig=AOvVaw1f-jGXPERME12KAQmC1qI9&amp;ust=155443866248666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hyperlink" Target="https://www.google.fr/url?sa=i&amp;rct=j&amp;q=&amp;esrc=s&amp;source=images&amp;cd=&amp;ved=2ahUKEwid-eW-zbXhAhWq5OAKHe5CAkQQjRx6BAgBEAU&amp;url=http://bigbangparticipatif.fr/site/linteret-dun-bon-dossier-presentation/&amp;psig=AOvVaw1f-jGXPERME12KAQmC1qI9&amp;ust=155443866248666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fr/url?sa=i&amp;rct=j&amp;q=&amp;esrc=s&amp;source=images&amp;cd=&amp;cad=rja&amp;uact=8&amp;ved=2ahUKEwiG4_zqnLfhAhV-A2MBHR08B7oQjRx6BAgBEAU&amp;url=https://www.virtualease.fr/microsoft-exchange-signature-automatique-attributs-active-directory/&amp;psig=AOvVaw1FUPVqKn1aLxwB4JFYmdaf&amp;ust=1554494312524345"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fr/url?sa=i&amp;rct=j&amp;q=&amp;esrc=s&amp;source=images&amp;cd=&amp;cad=rja&amp;uact=8&amp;ved=2ahUKEwiNqrbszbXhAhWNkxQKHSlNCHoQjRx6BAgBEAU&amp;url=http://www.4geniecivil.com/2000/06/feuille-de-liste-de-presence-de-chantier.html?m=1&amp;psig=AOvVaw3moQxmgk2_AdaUxaWOvy-G&amp;ust=1554438773623789"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google.fr/url?sa=i&amp;rct=j&amp;q=&amp;esrc=s&amp;source=images&amp;cd=&amp;cad=rja&amp;uact=8&amp;ved=2ahUKEwiO3pSQzbXhAhWM5OAKHRpYArQQjRx6BAgBEAU&amp;url=https://www.carnetsdubusiness.com/Marque-employeur-la-clef-d-un-recrutement-efficace_a590.html&amp;psig=AOvVaw1XSZfc9koWk8H2GqZLgqEg&amp;ust=155443857293424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fr/url?sa=i&amp;rct=j&amp;q=&amp;esrc=s&amp;source=images&amp;cd=&amp;cad=rja&amp;uact=8&amp;ved=2ahUKEwi22NmQgLbhAhUE6RoKHdrLBngQjRx6BAgBEAU&amp;url=https://www.sartrouville.fr/services/formalites-administratives/pieces-didentite/la-carte-nationale-didentite-securisee/&amp;psig=AOvVaw0LvSmbuzs8EAczYQOmUGb1&amp;ust=1554452276202990"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www.google.fr/url?sa=i&amp;rct=j&amp;q=&amp;esrc=s&amp;source=images&amp;cd=&amp;cad=rja&amp;uact=8&amp;ved=2ahUKEwjU_rSegLbhAhVIWxoKHcg1BzgQjRx6BAgBEAU&amp;url=https://www.mairie-grimaud.fr/fr/mairie-grimaud-841.php&amp;psig=AOvVaw02xD9eu-n20nfs44gCdBBk&amp;ust=15544523046756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fr/url?sa=i&amp;rct=j&amp;q=&amp;esrc=s&amp;source=images&amp;cd=&amp;cad=rja&amp;uact=8&amp;ved=2ahUKEwi3nef3_rXhAhVlxoUKHQXDCn8QjRx6BAgBEAU&amp;url=http://generationparite.canalblog.com/archives/2014/09/22/30627640.html&amp;psig=AOvVaw2OfAk43nJOOfgklBOP45IM&amp;ust=155445192081053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png"/><Relationship Id="rId2" Type="http://schemas.openxmlformats.org/officeDocument/2006/relationships/hyperlink" Target="https://www.google.fr/url?sa=i&amp;rct=j&amp;q=&amp;esrc=s&amp;source=images&amp;cd=&amp;cad=rja&amp;uact=8&amp;ved=2ahUKEwjfgrzH_7XhAhVBxhoKHfZgBeMQjRx6BAgBEAU&amp;url=https://www.jdl-formation.fr/nouvelle-page&amp;psig=AOvVaw2zgMiTrZc2w0lt-msyqhrC&amp;ust=1554452113244605"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s://www.google.fr/url?sa=i&amp;rct=j&amp;q=&amp;esrc=s&amp;source=images&amp;cd=&amp;cad=rja&amp;uact=8&amp;ved=2ahUKEwix6vTv_7XhAhVoyoUKHWNMBXQQjRx6BAgBEAU&amp;url=https://fr.wikipedia.org/wiki/Sauveteur_secouriste_du_travail&amp;psig=AOvVaw1ylVPJNMRci4xSyUBBDQhH&amp;ust=155445220710613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ogle.fr/url?sa=i&amp;rct=j&amp;q=&amp;esrc=s&amp;source=images&amp;cd=&amp;cad=rja&amp;uact=8&amp;ved=2ahUKEwia_uijmLbhAhU2DmMBHS0HDH8QjRx6BAgBEAU&amp;url=http://www.archimedesconsulting.co.uk/presentation-skills/&amp;psig=AOvVaw0Odd4P8-5dbxNc60vWo6Jx&amp;ust=1554458710925418"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fr/url?sa=i&amp;rct=j&amp;q=&amp;esrc=s&amp;source=images&amp;cd=&amp;cad=rja&amp;uact=8&amp;ved=2ahUKEwiF2PvlmrbhAhVN1eAKHTzJArEQjRx6BAgBEAU&amp;url=https://www.tvaintracommunautaire.com/declarer-la-tva/controle-de-tva/&amp;psig=AOvVaw0MdoHzQt5GqiEEAN1lRX7z&amp;ust=155445904850177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fr/url?sa=i&amp;rct=j&amp;q=&amp;esrc=s&amp;source=images&amp;cd=&amp;cad=rja&amp;uact=8&amp;ved=2ahUKEwi8jZ6Qo7bhAhWSmBQKHRtbDKcQjRx6BAgBEAU&amp;url=https://brandnewsblog.com/2014/09/03/6166/&amp;psig=AOvVaw058c7vXga6rkxISavAB8nu&amp;ust=155446165201040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s://www.google.fr/url?sa=i&amp;rct=j&amp;q=&amp;esrc=s&amp;source=images&amp;cd=&amp;cad=rja&amp;uact=8&amp;ved=2ahUKEwj67PX4o7bhAhVJD2MBHbnECQIQjRx6BAgBEAU&amp;url=https://radicaldevelopment.net/attrayant-chambre-hopital-psychiatrique-exemple/seduisant-chambre-hopital-psychiatrique-a-propos-de-interieur-blanc-hopital-psychiatrique-photographie-ras-slava-conception-portrait/&amp;psig=AOvVaw06tRxhSQOEGPoBsBMr6NIx&amp;ust=1554461824267927" TargetMode="External"/><Relationship Id="rId1" Type="http://schemas.openxmlformats.org/officeDocument/2006/relationships/slideLayout" Target="../slideLayouts/slideLayout2.xml"/><Relationship Id="rId6" Type="http://schemas.openxmlformats.org/officeDocument/2006/relationships/hyperlink" Target="https://www.google.fr/url?sa=i&amp;rct=j&amp;q=&amp;esrc=s&amp;source=images&amp;cd=&amp;cad=rja&amp;uact=8&amp;ved=2ahUKEwjx4tOUpLbhAhWREBQKHSctBbgQjRx6BAgBEAU&amp;url=https://www.amazon.fr/Livre-formation-CQP-APS-EDISER/dp/2351631005&amp;psig=AOvVaw0wD1tNuhR0RHZuNRhIcMmw&amp;ust=1554461948268409" TargetMode="External"/><Relationship Id="rId5" Type="http://schemas.openxmlformats.org/officeDocument/2006/relationships/image" Target="../media/image31.jpeg"/><Relationship Id="rId4" Type="http://schemas.openxmlformats.org/officeDocument/2006/relationships/hyperlink" Target="https://www.google.fr/url?sa=i&amp;rct=j&amp;q=&amp;esrc=s&amp;source=images&amp;cd=&amp;cad=rja&amp;uact=8&amp;ved=2ahUKEwiwj8aC9rXhAhWQmBQKHW7WAmoQjRx6BAgBEAU&amp;url=https://www.serenne.com/store/Signalisation/Panneaux-et-autocollants-interdiction/Panneaux-et-autocollants-pictogramme-interdiction-ISO7010/5796-Picto-telephones-portables-interdits-ecoles-et-colleges&amp;psig=AOvVaw08ePPFjh-43Ii56UUN6UbJ&amp;ust=155444955297007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oogle.fr/url?sa=i&amp;rct=j&amp;q=&amp;esrc=s&amp;source=images&amp;cd=&amp;cad=rja&amp;uact=8&amp;ved=2ahUKEwiN3M7FmbbhAhXu0eAKHTaGAAsQjRx6BAgBEAU&amp;url=https://www.lecoindesentrepreneurs.fr/controle-fiscal-sur-pieces/&amp;psig=AOvVaw0MdoHzQt5GqiEEAN1lRX7z&amp;ust=155445904850177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fr/url?sa=i&amp;rct=j&amp;q=&amp;esrc=s&amp;source=images&amp;cd=&amp;cad=rja&amp;uact=8&amp;ved=2ahUKEwjBztrbnrbhAhWSHRQKHfX9C8gQjRx6BAgBEAU&amp;url=https://www.tripadvisor.fr/LocationPhotoDirectLink-g190409-d575930-i74257428-Monte_Carlo_Bay_Resort-Monte_Carlo.html&amp;psig=AOvVaw1Akl7qDRBxRRl1uV_Sum45&amp;ust=1554460475060459"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www.google.fr/url?sa=i&amp;rct=j&amp;q=&amp;esrc=s&amp;source=images&amp;cd=&amp;cad=rja&amp;uact=8&amp;ved=2ahUKEwiw8LmAn7bhAhXWAWMBHW-PCOMQjRx6BAgBEAU&amp;url=https://www.jvoiture.fr/comment-trouver-une-place-de-parking-pas-cher-tout-pres-de-laeroport/&amp;psig=AOvVaw2sGW0pePJvBytXxtNslN5p&amp;ust=15544605589831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fr/url?sa=i&amp;rct=j&amp;q=&amp;esrc=s&amp;source=images&amp;cd=&amp;cad=rja&amp;uact=8&amp;ved=2ahUKEwiXpK7Nn7fhAhWNnxQKHUexALkQjRx6BAgBEAU&amp;url=https://www.crystalscript.com/product/telephone-orders/&amp;psig=AOvVaw3g8R6H1C-jzSeOMF-7yBba&amp;ust=155449505359684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fr/url?sa=i&amp;rct=j&amp;q=&amp;esrc=s&amp;source=images&amp;cd=&amp;cad=rja&amp;uact=8&amp;ved=2ahUKEwiF2PvlmrbhAhVN1eAKHTzJArEQjRx6BAgBEAU&amp;url=https://www.tvaintracommunautaire.com/declarer-la-tva/controle-de-tva/&amp;psig=AOvVaw0MdoHzQt5GqiEEAN1lRX7z&amp;ust=155445904850177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google.fr/url?sa=i&amp;rct=j&amp;q=&amp;esrc=s&amp;source=images&amp;cd=&amp;cad=rja&amp;uact=8&amp;ved=2ahUKEwjVxo-korbhAhUS5uAKHf0GCG8QjRx6BAgBEAU&amp;url=http://www.yogaetcetera.org/contact/bonhomme-ok/&amp;psig=AOvVaw2uT1WWnbz3NN8L7rShuUIo&amp;ust=1554461398102862" TargetMode="External"/><Relationship Id="rId3" Type="http://schemas.openxmlformats.org/officeDocument/2006/relationships/image" Target="../media/image38.jpeg"/><Relationship Id="rId7" Type="http://schemas.openxmlformats.org/officeDocument/2006/relationships/image" Target="../media/image39.jpeg"/><Relationship Id="rId2" Type="http://schemas.openxmlformats.org/officeDocument/2006/relationships/hyperlink" Target="https://www.google.fr/url?sa=i&amp;rct=j&amp;q=&amp;esrc=s&amp;source=images&amp;cd=&amp;cad=rja&amp;uact=8&amp;ved=2ahUKEwjMn66WoLbhAhWsBWMBHRjjBz4QjRx6BAgBEAU&amp;url=/url?sa=i&amp;rct=j&amp;q=&amp;esrc=s&amp;source=images&amp;cd=&amp;ved=&amp;url=https://blogs.mediapart.fr/johann-elbory/blog/160914/pourquoi-le-tirage-au-sort-est-il-profondement-antidemocratique&amp;psig=AOvVaw029fmRkFan4YeoenM4SyCn&amp;ust=1554460848054434&amp;psig=AOvVaw029fmRkFan4YeoenM4SyCn&amp;ust=1554460848054434" TargetMode="External"/><Relationship Id="rId1" Type="http://schemas.openxmlformats.org/officeDocument/2006/relationships/slideLayout" Target="../slideLayouts/slideLayout2.xml"/><Relationship Id="rId6" Type="http://schemas.openxmlformats.org/officeDocument/2006/relationships/hyperlink" Target="https://www.google.fr/url?sa=i&amp;rct=j&amp;q=&amp;esrc=s&amp;source=images&amp;cd=&amp;cad=rja&amp;uact=8&amp;ved=2ahUKEwjhxcflobbhAhWi3OAKHVTMDbkQjRx6BAgBEAU&amp;url=https://www.ffmkr.org/actualites/nos-actualites/3-mai-2017-apb-et-tirage-au-sort&amp;psig=AOvVaw0FWtzUe-zYbaTFBbeKYMEL&amp;ust=1554461278167848" TargetMode="External"/><Relationship Id="rId5" Type="http://schemas.openxmlformats.org/officeDocument/2006/relationships/image" Target="../media/image20.jpeg"/><Relationship Id="rId4" Type="http://schemas.openxmlformats.org/officeDocument/2006/relationships/hyperlink" Target="https://www.google.fr/url?sa=i&amp;rct=j&amp;q=&amp;esrc=s&amp;source=images&amp;cd=&amp;cad=rja&amp;uact=8&amp;ved=2ahUKEwiO3pSQzbXhAhWM5OAKHRpYArQQjRx6BAgBEAU&amp;url=https://www.carnetsdubusiness.com/Marque-employeur-la-clef-d-un-recrutement-efficace_a590.html&amp;psig=AOvVaw1XSZfc9koWk8H2GqZLgqEg&amp;ust=1554438572934243" TargetMode="External"/><Relationship Id="rId9"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google.fr/url?sa=i&amp;rct=j&amp;q=&amp;esrc=s&amp;source=images&amp;cd=&amp;cad=rja&amp;uact=8&amp;ved=2ahUKEwiqz-XV8bbhAhUIThoKHTXpAXAQjRx6BAgBEAU&amp;url=https://www.isl-secretariat.com/&amp;psig=AOvVaw1e5FjIeRoJMEiLfjl__i9K&amp;ust=155448272502065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google.fr/url?sa=i&amp;rct=j&amp;q=&amp;esrc=s&amp;source=images&amp;cd=&amp;cad=rja&amp;uact=8&amp;ved=2ahUKEwiNwoyx8rbhAhVozoUKHQXRCMkQjRx6BAgBEAU&amp;url=https://fr.pngtree.com/freepng/tightrope-walker_2062911.html&amp;psig=AOvVaw1X1RwxLDB9uCEQnMwsd_1a&amp;ust=1554482923916354"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google.fr/url?sa=i&amp;rct=j&amp;q=&amp;esrc=s&amp;source=images&amp;cd=&amp;cad=rja&amp;uact=8&amp;ved=2ahUKEwiciPiZ9rbhAhULxoUKHeckAcsQjRx6BAgBEAU&amp;url=http://www.foservicespublics51.fr/pages/Commission-de-reforme-8604729.html&amp;psig=AOvVaw3UQgLXU8QNvaiWJxuqFuqX&amp;ust=155448396291983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google.fr/url?sa=i&amp;rct=j&amp;q=&amp;esrc=s&amp;source=images&amp;cd=&amp;cad=rja&amp;uact=8&amp;ved=2ahUKEwjJ85q99rbhAhWxxoUKHSkNAbAQjRx6BAgBEAU&amp;url=https://www.expertmemoire.com/comment-reagir-quand-son-memoire-nest-pas-valide/&amp;psig=AOvVaw3VE-_ONYZCmZ-CDNifC9Zs&amp;ust=1554484037568618"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s://www.google.fr/url?sa=i&amp;rct=j&amp;q=&amp;esrc=s&amp;source=images&amp;cd=&amp;cad=rja&amp;uact=8&amp;ved=2ahUKEwjL5t2P97bhAhXGx4UKHbWfAOMQjRx6BAgBEAU&amp;url=https://www.studyrama.com/international/etudier-a-l-etranger/etudier-aux-etats-unis/le-diplome-d-ingenieur-francais-reconnu-comme-un-91942&amp;psig=AOvVaw1L_06Dj-y9EEA1xtSd5ZJj&amp;ust=155448421009248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fr/url?sa=i&amp;rct=j&amp;q=&amp;esrc=s&amp;source=images&amp;cd=&amp;cad=rja&amp;uact=8&amp;ved=2ahUKEwj9ipHX9LXhAhVi0uAKHUxHAegQjRx6BAgBEAU&amp;url=http://www.623-leblog.fr/demarchage-expert-comptable-deontologie/&amp;psig=AOvVaw0JJQZptTW4ZLgax-j7v3DX&amp;ust=1554449179387021"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google.fr/url?sa=i&amp;rct=j&amp;q=&amp;esrc=s&amp;source=images&amp;cd=&amp;cad=rja&amp;uact=8&amp;ved=2ahUKEwjSptjJzbXhAhWI1uAKHQ1PD9YQjRx6BAgBEAU&amp;url=http://commune-faverolles.fr/vie-municipale/compte-rendu-des-conseils/cr-image/&amp;psig=AOvVaw1f-jGXPERME12KAQmC1qI9&amp;ust=155443866248666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google.fr/url?sa=i&amp;rct=j&amp;q=&amp;esrc=s&amp;source=images&amp;cd=&amp;cad=rja&amp;uact=8&amp;ved=2ahUKEwjM7K-Og7fhAhXp8OAKHQrlBVEQjRx6BAgBEAU&amp;url=https://www.itespresso.fr/la-poste-met-cle-courrier-connecte-63954.html&amp;psig=AOvVaw3O5mglw-pvzxmEYeQfqegD&amp;ust=1554487350352049"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s://www.google.fr/url?sa=i&amp;rct=j&amp;q=&amp;esrc=s&amp;source=images&amp;cd=&amp;cad=rja&amp;uact=8&amp;ved=2ahUKEwjyrLuzg7fhAhX8AWMBHflZAD8QjRx6BAgBEAU&amp;url=https://fr.dreamstime.com/illustration-stock-se-serrer-main-image58061291&amp;psig=AOvVaw31MxnYFG3P8uUceEWx0SK9&amp;ust=1554487499203278"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google.fr/url?sa=i&amp;rct=j&amp;q=&amp;esrc=s&amp;source=images&amp;cd=&amp;cad=rja&amp;uact=8&amp;ved=2ahUKEwiE09vD9rXhAhUh2-AKHc9sBX8QjRx6BAgBEAU&amp;url=https://henrikaufman.typepad.com/et_si_lon_parlait_marketi/2011/09/conseils-du-lundi-77-apr%C3%A8s-le-gagnant-gagnant-le-gagnant-perdant-.html&amp;psig=AOvVaw28j2lVk-KfliWXYGXcFyY9&amp;ust=1554449692223525"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google.fr/url?sa=i&amp;rct=j&amp;q=&amp;esrc=s&amp;source=images&amp;cd=&amp;cad=rja&amp;uact=8&amp;ved=2ahUKEwjoi_rQhbfhAhVBzRoKHYLDAagQjRx6BAgBEAU&amp;url=https://sciencepost.fr/2016/07/se-serre-t-on-main-se-dire-bonjour/&amp;psig=AOvVaw0hw0Cah4mPux6DW1GOeakI&amp;ust=155448810134200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fr/url?sa=i&amp;rct=j&amp;q=&amp;esrc=s&amp;source=images&amp;cd=&amp;cad=rja&amp;uact=8&amp;ved=0ahUKEwig_bLu57HYAhWH6RQKHZsjDhwQjRwIBw&amp;url=https://fr.pngtree.com/freepng/punctual-commercial-nature-cartoon-characters_2680707.html&amp;psig=AOvVaw24YwXvj9HFtnUa4w9CprvB&amp;ust=151472587525591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fr/url?sa=i&amp;rct=j&amp;q=&amp;esrc=s&amp;source=images&amp;cd=&amp;cad=rja&amp;uact=8&amp;ved=2ahUKEwjvgbDe9rbhAhVRqxoKHSOpBocQjRx6BAgBEAU&amp;url=https://www.formation-cqp-ssiap-paris.fr/formation-cqp-aps-agent-securite/&amp;psig=AOvVaw3hyubaFvw--VEUnVybgv4o&amp;ust=1554484077435789"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fr/url?sa=i&amp;rct=j&amp;q=&amp;esrc=s&amp;source=images&amp;cd=&amp;cad=rja&amp;uact=8&amp;ved=2ahUKEwiwj8aC9rXhAhWQmBQKHW7WAmoQjRx6BAgBEAU&amp;url=https://www.serenne.com/store/Signalisation/Panneaux-et-autocollants-interdiction/Panneaux-et-autocollants-pictogramme-interdiction-ISO7010/5796-Picto-telephones-portables-interdits-ecoles-et-colleges&amp;psig=AOvVaw08ePPFjh-43Ii56UUN6UbJ&amp;ust=1554449552970074"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fr/url?sa=i&amp;rct=j&amp;q=&amp;esrc=s&amp;source=images&amp;cd=&amp;cad=rja&amp;uact=8&amp;ved=2ahUKEwiR2LWQ97XhAhVb8uAKHd69BKIQjRx6BAgBEAU&amp;url=https://www.imaprim-promoteur.com/imaprim/imaprim-promoteur-immobilier-sur-le-sillon-alpin&amp;psig=AOvVaw1EYJXdcBF0rgNrlXIiman0&amp;ust=1554449851458303"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428736"/>
            <a:ext cx="7920880" cy="3785652"/>
          </a:xfrm>
          <a:prstGeom prst="rect">
            <a:avLst/>
          </a:prstGeom>
          <a:noFill/>
        </p:spPr>
        <p:txBody>
          <a:bodyPr wrap="square" rtlCol="0">
            <a:spAutoFit/>
          </a:bodyPr>
          <a:lstStyle/>
          <a:p>
            <a:pPr algn="ctr"/>
            <a:r>
              <a:rPr lang="fr-FR" sz="3400" b="1" dirty="0">
                <a:solidFill>
                  <a:schemeClr val="tx2">
                    <a:lumMod val="75000"/>
                  </a:schemeClr>
                </a:solidFill>
                <a:latin typeface="Century" pitchFamily="18" charset="0"/>
              </a:rPr>
              <a:t>PRESENTATION DU </a:t>
            </a:r>
          </a:p>
          <a:p>
            <a:pPr algn="ctr"/>
            <a:r>
              <a:rPr lang="fr-FR" sz="3400" b="1" dirty="0">
                <a:solidFill>
                  <a:schemeClr val="tx2">
                    <a:lumMod val="75000"/>
                  </a:schemeClr>
                </a:solidFill>
                <a:latin typeface="Century" pitchFamily="18" charset="0"/>
              </a:rPr>
              <a:t>DEROULEMENT DE L’EXAMEN TFP APS</a:t>
            </a:r>
          </a:p>
          <a:p>
            <a:pPr algn="ctr"/>
            <a:r>
              <a:rPr lang="fr-FR" sz="3400" b="1" dirty="0">
                <a:solidFill>
                  <a:schemeClr val="tx2">
                    <a:lumMod val="75000"/>
                  </a:schemeClr>
                </a:solidFill>
                <a:latin typeface="Century" pitchFamily="18" charset="0"/>
              </a:rPr>
              <a:t>----</a:t>
            </a:r>
          </a:p>
          <a:p>
            <a:pPr algn="ctr"/>
            <a:r>
              <a:rPr lang="fr-FR" sz="3400" b="1" dirty="0">
                <a:solidFill>
                  <a:schemeClr val="tx2">
                    <a:lumMod val="75000"/>
                  </a:schemeClr>
                </a:solidFill>
                <a:latin typeface="Century" pitchFamily="18" charset="0"/>
              </a:rPr>
              <a:t>DOCUMENT DE SENSIBILISATION</a:t>
            </a:r>
          </a:p>
          <a:p>
            <a:pPr algn="ctr"/>
            <a:r>
              <a:rPr lang="fr-FR" sz="3400" b="1" dirty="0">
                <a:solidFill>
                  <a:schemeClr val="tx2">
                    <a:lumMod val="75000"/>
                  </a:schemeClr>
                </a:solidFill>
                <a:latin typeface="Century" pitchFamily="18" charset="0"/>
              </a:rPr>
              <a:t>A DESTINATION DU JURY</a:t>
            </a:r>
          </a:p>
          <a:p>
            <a:pPr algn="ctr"/>
            <a:r>
              <a:rPr lang="fr-FR" sz="3600" dirty="0">
                <a:solidFill>
                  <a:schemeClr val="tx2">
                    <a:lumMod val="75000"/>
                  </a:schemeClr>
                </a:solidFill>
                <a:latin typeface="Century" pitchFamily="18" charset="0"/>
              </a:rPr>
              <a:t> </a:t>
            </a:r>
            <a:endParaRPr lang="fr-FR" sz="3600" b="1" dirty="0">
              <a:solidFill>
                <a:schemeClr val="tx2">
                  <a:lumMod val="75000"/>
                </a:schemeClr>
              </a:solidFill>
              <a:latin typeface="Century" pitchFamily="18" charset="0"/>
            </a:endParaRPr>
          </a:p>
        </p:txBody>
      </p:sp>
      <p:sp>
        <p:nvSpPr>
          <p:cNvPr id="3" name="Espace réservé du numéro de diapositive 2"/>
          <p:cNvSpPr>
            <a:spLocks noGrp="1"/>
          </p:cNvSpPr>
          <p:nvPr>
            <p:ph type="sldNum" sz="quarter" idx="12"/>
          </p:nvPr>
        </p:nvSpPr>
        <p:spPr/>
        <p:txBody>
          <a:bodyPr/>
          <a:lstStyle/>
          <a:p>
            <a:fld id="{9B523A12-BF56-4F27-8DF7-8B8F6AA1CBF8}" type="slidenum">
              <a:rPr lang="fr-FR" smtClean="0"/>
              <a:pPr/>
              <a:t>1</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708147428"/>
              </p:ext>
            </p:extLst>
          </p:nvPr>
        </p:nvGraphicFramePr>
        <p:xfrm>
          <a:off x="395536" y="5000636"/>
          <a:ext cx="8424935" cy="1007554"/>
        </p:xfrm>
        <a:graphic>
          <a:graphicData uri="http://schemas.openxmlformats.org/drawingml/2006/table">
            <a:tbl>
              <a:tblPr/>
              <a:tblGrid>
                <a:gridCol w="151216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736303">
                  <a:extLst>
                    <a:ext uri="{9D8B030D-6E8A-4147-A177-3AD203B41FA5}">
                      <a16:colId xmlns:a16="http://schemas.microsoft.com/office/drawing/2014/main" val="20003"/>
                    </a:ext>
                  </a:extLst>
                </a:gridCol>
              </a:tblGrid>
              <a:tr h="286900">
                <a:tc>
                  <a:txBody>
                    <a:bodyPr/>
                    <a:lstStyle/>
                    <a:p>
                      <a:pPr algn="ctr"/>
                      <a:r>
                        <a:rPr lang="fr-FR" b="1" dirty="0">
                          <a:solidFill>
                            <a:schemeClr val="bg1"/>
                          </a:solidFill>
                        </a:rPr>
                        <a:t>Emetteur</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Date de modification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fr-FR" b="1" dirty="0">
                          <a:solidFill>
                            <a:schemeClr val="bg1"/>
                          </a:solidFill>
                        </a:rPr>
                        <a:t>Destinataire</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41794">
                <a:tc>
                  <a:txBody>
                    <a:bodyPr/>
                    <a:lstStyle/>
                    <a:p>
                      <a:pPr algn="ctr"/>
                      <a:r>
                        <a:rPr lang="fr-FR" dirty="0"/>
                        <a:t>CPNEFP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fr-FR" dirty="0"/>
                        <a:t>9 octobre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V.3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Jury d’examen TFP APS V3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6081" name="Rectangle 1"/>
          <p:cNvSpPr>
            <a:spLocks noChangeArrowheads="1"/>
          </p:cNvSpPr>
          <p:nvPr/>
        </p:nvSpPr>
        <p:spPr bwMode="auto">
          <a:xfrm>
            <a:off x="0" y="14285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365F91"/>
                </a:solidFill>
                <a:effectLst/>
                <a:latin typeface="Arial" pitchFamily="34" charset="0"/>
                <a:ea typeface="Times New Roman" pitchFamily="18" charset="0"/>
                <a:cs typeface="Arial" pitchFamily="34" charset="0"/>
              </a:rPr>
              <a:t>Commission Paritaire Nationale de l’Emploi et de la Formation Professionnelle</a:t>
            </a:r>
            <a:endParaRPr kumimoji="0" 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noFill/>
                </a:ln>
                <a:solidFill>
                  <a:srgbClr val="365F91"/>
                </a:solidFill>
                <a:effectLst/>
                <a:latin typeface="Arial" pitchFamily="34" charset="0"/>
                <a:ea typeface="Times New Roman" pitchFamily="18" charset="0"/>
                <a:cs typeface="Arial" pitchFamily="34" charset="0"/>
              </a:rPr>
              <a:t>de la branche Prévention et Sécurité (CPNEFP)</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 name="Espace réservé de la date 7"/>
          <p:cNvSpPr>
            <a:spLocks noGrp="1"/>
          </p:cNvSpPr>
          <p:nvPr>
            <p:ph type="dt" sz="half" idx="10"/>
          </p:nvPr>
        </p:nvSpPr>
        <p:spPr/>
        <p:txBody>
          <a:bodyPr/>
          <a:lstStyle/>
          <a:p>
            <a:fld id="{164830C4-A610-42BE-A339-8E9582E23A32}" type="datetime1">
              <a:rPr lang="fr-FR" smtClean="0"/>
              <a:t>01/07/2026</a:t>
            </a:fld>
            <a:endParaRPr lang="fr-FR" dirty="0"/>
          </a:p>
        </p:txBody>
      </p:sp>
      <p:pic>
        <p:nvPicPr>
          <p:cNvPr id="9" name="Image 8" descr="Une image contenant texte, Police, logo, Graphique&#10;&#10;Le contenu généré par l’IA peut être incorrect.">
            <a:extLst>
              <a:ext uri="{FF2B5EF4-FFF2-40B4-BE49-F238E27FC236}">
                <a16:creationId xmlns:a16="http://schemas.microsoft.com/office/drawing/2014/main" id="{61C93344-CC83-4E72-AF4D-26B6DEE94C5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23528" y="1667869"/>
            <a:ext cx="8538152" cy="1401091"/>
          </a:xfrm>
        </p:spPr>
        <p:txBody>
          <a:bodyPr>
            <a:noAutofit/>
          </a:bodyPr>
          <a:lstStyle/>
          <a:p>
            <a:pPr algn="ctr">
              <a:buNone/>
            </a:pPr>
            <a:r>
              <a:rPr lang="fr-FR" sz="3600" b="1" dirty="0">
                <a:solidFill>
                  <a:schemeClr val="tx2">
                    <a:lumMod val="75000"/>
                  </a:schemeClr>
                </a:solidFill>
                <a:latin typeface="Century" pitchFamily="18" charset="0"/>
                <a:sym typeface="Wingdings 2"/>
              </a:rPr>
              <a:t>II- Composition du jury</a:t>
            </a:r>
            <a:endParaRPr lang="fr-FR" sz="3600" b="1" dirty="0">
              <a:solidFill>
                <a:schemeClr val="tx2">
                  <a:lumMod val="75000"/>
                </a:schemeClr>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9B523A12-BF56-4F27-8DF7-8B8F6AA1CBF8}" type="slidenum">
              <a:rPr lang="fr-FR" smtClean="0"/>
              <a:pPr/>
              <a:t>10</a:t>
            </a:fld>
            <a:endParaRPr lang="fr-FR"/>
          </a:p>
        </p:txBody>
      </p:sp>
      <p:sp>
        <p:nvSpPr>
          <p:cNvPr id="6" name="Espace réservé de la date 5"/>
          <p:cNvSpPr>
            <a:spLocks noGrp="1"/>
          </p:cNvSpPr>
          <p:nvPr>
            <p:ph type="dt" sz="half" idx="10"/>
          </p:nvPr>
        </p:nvSpPr>
        <p:spPr/>
        <p:txBody>
          <a:bodyPr/>
          <a:lstStyle/>
          <a:p>
            <a:fld id="{BC1597C6-19AA-4A2D-8509-B1A43F9A2A11}" type="datetime1">
              <a:rPr lang="fr-FR" smtClean="0"/>
              <a:t>01/07/2026</a:t>
            </a:fld>
            <a:endParaRPr lang="fr-FR"/>
          </a:p>
        </p:txBody>
      </p:sp>
      <p:pic>
        <p:nvPicPr>
          <p:cNvPr id="7" name="Image 6" descr="Une image contenant texte, Police, logo, Graphique&#10;&#10;Le contenu généré par l’IA peut être incorrect.">
            <a:extLst>
              <a:ext uri="{FF2B5EF4-FFF2-40B4-BE49-F238E27FC236}">
                <a16:creationId xmlns:a16="http://schemas.microsoft.com/office/drawing/2014/main" id="{0967B72C-FA17-4326-9F19-C534896ED25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23928" y="3068960"/>
            <a:ext cx="1872208" cy="18722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11</a:t>
            </a:fld>
            <a:endParaRPr lang="fr-FR"/>
          </a:p>
        </p:txBody>
      </p:sp>
      <p:sp>
        <p:nvSpPr>
          <p:cNvPr id="9" name="Espace réservé du contenu 4"/>
          <p:cNvSpPr txBox="1">
            <a:spLocks/>
          </p:cNvSpPr>
          <p:nvPr/>
        </p:nvSpPr>
        <p:spPr>
          <a:xfrm>
            <a:off x="323528" y="2541028"/>
            <a:ext cx="8538152" cy="4011810"/>
          </a:xfrm>
          <a:prstGeom prst="rect">
            <a:avLst/>
          </a:prstGeom>
        </p:spPr>
        <p:txBody>
          <a:bodyPr vert="horz" lIns="91440" tIns="45720" rIns="91440" bIns="45720" rtlCol="0">
            <a:normAutofit lnSpcReduction="10000"/>
          </a:bodyPr>
          <a:lstStyle/>
          <a:p>
            <a:pPr algn="just"/>
            <a:r>
              <a:rPr lang="fr-FR" dirty="0">
                <a:latin typeface="Century" pitchFamily="18" charset="0"/>
              </a:rPr>
              <a:t>2 minimum :</a:t>
            </a:r>
          </a:p>
          <a:p>
            <a:pPr marL="285750" indent="-285750" algn="just">
              <a:buFontTx/>
              <a:buChar char="-"/>
            </a:pPr>
            <a:r>
              <a:rPr lang="fr-FR" dirty="0">
                <a:latin typeface="Century" pitchFamily="18" charset="0"/>
              </a:rPr>
              <a:t>1 membre dit « salarié »</a:t>
            </a:r>
          </a:p>
          <a:p>
            <a:pPr marL="285750" indent="-285750" algn="just">
              <a:buFontTx/>
              <a:buChar char="-"/>
            </a:pPr>
            <a:r>
              <a:rPr lang="fr-FR" dirty="0">
                <a:latin typeface="Century" pitchFamily="18" charset="0"/>
              </a:rPr>
              <a:t>1 membre dit « employeur »</a:t>
            </a:r>
          </a:p>
          <a:p>
            <a:pPr algn="just"/>
            <a:endParaRPr lang="fr-FR" dirty="0">
              <a:latin typeface="Century" pitchFamily="18" charset="0"/>
            </a:endParaRPr>
          </a:p>
          <a:p>
            <a:pPr algn="just"/>
            <a:r>
              <a:rPr lang="fr-FR" dirty="0">
                <a:latin typeface="Century" pitchFamily="18" charset="0"/>
              </a:rPr>
              <a:t>Un 3</a:t>
            </a:r>
            <a:r>
              <a:rPr lang="fr-FR" baseline="30000" dirty="0">
                <a:latin typeface="Century" pitchFamily="18" charset="0"/>
              </a:rPr>
              <a:t>ème</a:t>
            </a:r>
            <a:r>
              <a:rPr lang="fr-FR" dirty="0">
                <a:latin typeface="Century" pitchFamily="18" charset="0"/>
              </a:rPr>
              <a:t> jury issu de la sécurité privée ou publique ou formateur en sécurité d’un autre centre de formation est possible (et conseillé, en cas d’absence d’un des deux précédents).</a:t>
            </a:r>
          </a:p>
          <a:p>
            <a:pPr algn="just"/>
            <a:endParaRPr lang="fr-FR" dirty="0">
              <a:latin typeface="Century" pitchFamily="18" charset="0"/>
            </a:endParaRPr>
          </a:p>
          <a:p>
            <a:pPr algn="just"/>
            <a:r>
              <a:rPr lang="fr-FR" dirty="0">
                <a:latin typeface="Century" pitchFamily="18" charset="0"/>
              </a:rPr>
              <a:t>Ils ne doivent pas appartenir à la même entreprise de sécurité.</a:t>
            </a:r>
          </a:p>
          <a:p>
            <a:pPr algn="just"/>
            <a:endParaRPr lang="fr-FR" dirty="0">
              <a:latin typeface="Century" pitchFamily="18" charset="0"/>
            </a:endParaRPr>
          </a:p>
          <a:p>
            <a:pPr algn="just"/>
            <a:r>
              <a:rPr lang="fr-FR" dirty="0">
                <a:latin typeface="Century" pitchFamily="18" charset="0"/>
              </a:rPr>
              <a:t>Les jurys s’entendent préalablement et décident d’un commun accord de qui sera le « Président du jury ». Ils informent la personne référente ou référent du dispositif de gestion de l’organisme de formation.</a:t>
            </a:r>
          </a:p>
          <a:p>
            <a:pPr algn="just"/>
            <a:endParaRPr lang="fr-FR" dirty="0">
              <a:latin typeface="Century" pitchFamily="18" charset="0"/>
            </a:endParaRPr>
          </a:p>
          <a:p>
            <a:pPr algn="just"/>
            <a:r>
              <a:rPr lang="fr-FR" dirty="0">
                <a:latin typeface="Century" pitchFamily="18" charset="0"/>
              </a:rPr>
              <a:t>En outre, ils ne peuvent pas évaluer un stagiaire en lien avec leur entreprise. </a:t>
            </a:r>
            <a:endParaRPr kumimoji="0" lang="fr-FR" sz="2000" b="0" i="0" u="none" strike="sngStrike" kern="1200" cap="none" spc="0" normalizeH="0" baseline="0" noProof="0" dirty="0">
              <a:ln>
                <a:noFill/>
              </a:ln>
              <a:solidFill>
                <a:schemeClr val="tx1"/>
              </a:solidFill>
              <a:effectLst/>
              <a:uLnTx/>
              <a:uFillTx/>
              <a:latin typeface="Century"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Bulle ronde 9"/>
          <p:cNvSpPr/>
          <p:nvPr/>
        </p:nvSpPr>
        <p:spPr>
          <a:xfrm>
            <a:off x="6229689" y="305161"/>
            <a:ext cx="2421817" cy="1479229"/>
          </a:xfrm>
          <a:prstGeom prst="wedgeEllipseCallout">
            <a:avLst>
              <a:gd name="adj1" fmla="val 41464"/>
              <a:gd name="adj2" fmla="val 49865"/>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i="1" dirty="0">
                <a:latin typeface="Century" pitchFamily="18" charset="0"/>
              </a:rPr>
              <a:t>Cf</a:t>
            </a:r>
            <a:r>
              <a:rPr lang="fr-FR" dirty="0">
                <a:latin typeface="Century" pitchFamily="18" charset="0"/>
              </a:rPr>
              <a:t>. Cahier des Charges du TFP APS – chapitre III.</a:t>
            </a:r>
          </a:p>
        </p:txBody>
      </p:sp>
      <p:pic>
        <p:nvPicPr>
          <p:cNvPr id="19460" name="Picture 4" descr="Image associée">
            <a:hlinkClick r:id="rId2"/>
          </p:cNvPr>
          <p:cNvPicPr>
            <a:picLocks noChangeAspect="1" noChangeArrowheads="1"/>
          </p:cNvPicPr>
          <p:nvPr/>
        </p:nvPicPr>
        <p:blipFill>
          <a:blip r:embed="rId3" cstate="print"/>
          <a:srcRect/>
          <a:stretch>
            <a:fillRect/>
          </a:stretch>
        </p:blipFill>
        <p:spPr bwMode="auto">
          <a:xfrm>
            <a:off x="8131856" y="1792902"/>
            <a:ext cx="1109887" cy="1109887"/>
          </a:xfrm>
          <a:prstGeom prst="rect">
            <a:avLst/>
          </a:prstGeom>
          <a:noFill/>
        </p:spPr>
      </p:pic>
      <p:pic>
        <p:nvPicPr>
          <p:cNvPr id="6" name="Image 5" descr="expert_jbm9vp-750x400.jpg">
            <a:extLst>
              <a:ext uri="{FF2B5EF4-FFF2-40B4-BE49-F238E27FC236}">
                <a16:creationId xmlns:a16="http://schemas.microsoft.com/office/drawing/2014/main" id="{3D49DC4C-31FD-46A5-B424-6135A3D24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941659"/>
            <a:ext cx="3286381" cy="1479229"/>
          </a:xfrm>
          <a:prstGeom prst="rect">
            <a:avLst/>
          </a:prstGeom>
        </p:spPr>
      </p:pic>
      <p:sp>
        <p:nvSpPr>
          <p:cNvPr id="2" name="ZoneTexte 1">
            <a:extLst>
              <a:ext uri="{FF2B5EF4-FFF2-40B4-BE49-F238E27FC236}">
                <a16:creationId xmlns:a16="http://schemas.microsoft.com/office/drawing/2014/main" id="{C7C582F3-2924-4769-AD6F-4B0EDBE4C7A2}"/>
              </a:ext>
            </a:extLst>
          </p:cNvPr>
          <p:cNvSpPr txBox="1"/>
          <p:nvPr/>
        </p:nvSpPr>
        <p:spPr>
          <a:xfrm>
            <a:off x="5580" y="485773"/>
            <a:ext cx="6078588" cy="369332"/>
          </a:xfrm>
          <a:prstGeom prst="rect">
            <a:avLst/>
          </a:prstGeom>
          <a:noFill/>
        </p:spPr>
        <p:txBody>
          <a:bodyPr wrap="square" rtlCol="0">
            <a:spAutoFit/>
          </a:bodyPr>
          <a:lstStyle/>
          <a:p>
            <a:pPr algn="just"/>
            <a:r>
              <a:rPr lang="fr-FR" b="1" u="sng" dirty="0">
                <a:latin typeface="Century" pitchFamily="18" charset="0"/>
              </a:rPr>
              <a:t>Les membres du jury en </a:t>
            </a:r>
            <a:r>
              <a:rPr lang="fr-FR" b="1" u="sng" dirty="0">
                <a:solidFill>
                  <a:srgbClr val="FF0000"/>
                </a:solidFill>
                <a:latin typeface="Century" pitchFamily="18" charset="0"/>
              </a:rPr>
              <a:t>activité </a:t>
            </a:r>
            <a:r>
              <a:rPr lang="fr-FR" b="1" u="sng" dirty="0">
                <a:latin typeface="Century" pitchFamily="18" charset="0"/>
              </a:rPr>
              <a:t>sont au nombre de:</a:t>
            </a:r>
          </a:p>
        </p:txBody>
      </p:sp>
      <p:sp>
        <p:nvSpPr>
          <p:cNvPr id="8" name="Espace réservé de la date 7"/>
          <p:cNvSpPr>
            <a:spLocks noGrp="1"/>
          </p:cNvSpPr>
          <p:nvPr>
            <p:ph type="dt" sz="half" idx="10"/>
          </p:nvPr>
        </p:nvSpPr>
        <p:spPr/>
        <p:txBody>
          <a:bodyPr/>
          <a:lstStyle/>
          <a:p>
            <a:fld id="{CB924557-E0AF-42B8-8FC6-900185AA3A2A}" type="datetime1">
              <a:rPr lang="fr-FR" smtClean="0"/>
              <a:t>01/07/2026</a:t>
            </a:fld>
            <a:endParaRPr lang="fr-FR"/>
          </a:p>
        </p:txBody>
      </p:sp>
    </p:spTree>
    <p:extLst>
      <p:ext uri="{BB962C8B-B14F-4D97-AF65-F5344CB8AC3E}">
        <p14:creationId xmlns:p14="http://schemas.microsoft.com/office/powerpoint/2010/main" val="38753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12</a:t>
            </a:fld>
            <a:endParaRPr lang="fr-FR"/>
          </a:p>
        </p:txBody>
      </p:sp>
      <p:sp>
        <p:nvSpPr>
          <p:cNvPr id="8" name="ZoneTexte 7"/>
          <p:cNvSpPr txBox="1"/>
          <p:nvPr/>
        </p:nvSpPr>
        <p:spPr>
          <a:xfrm>
            <a:off x="395536" y="2910423"/>
            <a:ext cx="8496944" cy="2246769"/>
          </a:xfrm>
          <a:prstGeom prst="rect">
            <a:avLst/>
          </a:prstGeom>
          <a:noFill/>
        </p:spPr>
        <p:txBody>
          <a:bodyPr wrap="square" rtlCol="0">
            <a:spAutoFit/>
          </a:bodyPr>
          <a:lstStyle/>
          <a:p>
            <a:pPr algn="just"/>
            <a:r>
              <a:rPr lang="fr-FR" sz="2000" dirty="0">
                <a:latin typeface="Century" pitchFamily="18" charset="0"/>
              </a:rPr>
              <a:t>La rétribution des membres du jury est possible : l’organisme de formation peut envisager de « dédommager » les participants au jury en respectant les obligations légales imposées par le code du travail et le code de la sécurité intérieure.</a:t>
            </a:r>
          </a:p>
          <a:p>
            <a:pPr algn="just"/>
            <a:endParaRPr lang="fr-FR" sz="2000" u="sng" dirty="0">
              <a:latin typeface="Century" pitchFamily="18" charset="0"/>
            </a:endParaRPr>
          </a:p>
          <a:p>
            <a:pPr algn="just"/>
            <a:r>
              <a:rPr lang="fr-FR" sz="2000" dirty="0">
                <a:latin typeface="Century" pitchFamily="18" charset="0"/>
              </a:rPr>
              <a:t>Article 22 de l’arrêté du 23 octobre 2024 : </a:t>
            </a:r>
            <a:r>
              <a:rPr lang="fr-FR" sz="2000" i="1" dirty="0">
                <a:latin typeface="Century" pitchFamily="18" charset="0"/>
              </a:rPr>
              <a:t>« La participation au jury d'examen peut être rétribuée »</a:t>
            </a:r>
            <a:r>
              <a:rPr lang="fr-FR" sz="2000" dirty="0">
                <a:latin typeface="Century" pitchFamily="18" charset="0"/>
              </a:rPr>
              <a:t>. </a:t>
            </a:r>
          </a:p>
        </p:txBody>
      </p:sp>
      <p:pic>
        <p:nvPicPr>
          <p:cNvPr id="51206" name="Picture 6" descr="Image associée">
            <a:hlinkClick r:id="rId2"/>
          </p:cNvPr>
          <p:cNvPicPr>
            <a:picLocks noChangeAspect="1" noChangeArrowheads="1"/>
          </p:cNvPicPr>
          <p:nvPr/>
        </p:nvPicPr>
        <p:blipFill>
          <a:blip r:embed="rId3" cstate="print"/>
          <a:srcRect/>
          <a:stretch>
            <a:fillRect/>
          </a:stretch>
        </p:blipFill>
        <p:spPr bwMode="auto">
          <a:xfrm>
            <a:off x="3131840" y="5240030"/>
            <a:ext cx="2736304" cy="1357322"/>
          </a:xfrm>
          <a:prstGeom prst="rect">
            <a:avLst/>
          </a:prstGeom>
          <a:noFill/>
        </p:spPr>
      </p:pic>
      <p:sp>
        <p:nvSpPr>
          <p:cNvPr id="9" name="Espace réservé du contenu 2"/>
          <p:cNvSpPr txBox="1">
            <a:spLocks/>
          </p:cNvSpPr>
          <p:nvPr/>
        </p:nvSpPr>
        <p:spPr>
          <a:xfrm>
            <a:off x="251520" y="1857364"/>
            <a:ext cx="8496944" cy="1143008"/>
          </a:xfrm>
          <a:prstGeom prst="rect">
            <a:avLst/>
          </a:prstGeom>
        </p:spPr>
        <p:txBody>
          <a:bodyPr>
            <a:normAutofit/>
          </a:bodyPr>
          <a:lstStyle/>
          <a:p>
            <a:pPr algn="ctr"/>
            <a:r>
              <a:rPr lang="fr-FR" sz="3200" b="1" u="sng" dirty="0">
                <a:solidFill>
                  <a:schemeClr val="accent1">
                    <a:lumMod val="75000"/>
                  </a:schemeClr>
                </a:solidFill>
                <a:latin typeface="Century" pitchFamily="18" charset="0"/>
              </a:rPr>
              <a:t>Rétribution des membres du jury</a:t>
            </a:r>
          </a:p>
        </p:txBody>
      </p:sp>
      <p:sp>
        <p:nvSpPr>
          <p:cNvPr id="6" name="Espace réservé de la date 5"/>
          <p:cNvSpPr>
            <a:spLocks noGrp="1"/>
          </p:cNvSpPr>
          <p:nvPr>
            <p:ph type="dt" sz="half" idx="10"/>
          </p:nvPr>
        </p:nvSpPr>
        <p:spPr/>
        <p:txBody>
          <a:bodyPr/>
          <a:lstStyle/>
          <a:p>
            <a:fld id="{97D1D01B-92D8-459F-B5AD-68804A64950D}" type="datetime1">
              <a:rPr lang="fr-FR" smtClean="0"/>
              <a:t>01/07/2026</a:t>
            </a:fld>
            <a:endParaRPr lang="fr-FR"/>
          </a:p>
        </p:txBody>
      </p:sp>
      <p:pic>
        <p:nvPicPr>
          <p:cNvPr id="11" name="Image 10" descr="Une image contenant texte, Police, logo, Graphique&#10;&#10;Le contenu généré par l’IA peut être incorrect.">
            <a:extLst>
              <a:ext uri="{FF2B5EF4-FFF2-40B4-BE49-F238E27FC236}">
                <a16:creationId xmlns:a16="http://schemas.microsoft.com/office/drawing/2014/main" id="{E3C25253-55BC-435C-B247-82AAE44340E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91105" y="1714488"/>
            <a:ext cx="8538152" cy="1214445"/>
          </a:xfrm>
        </p:spPr>
        <p:txBody>
          <a:bodyPr>
            <a:noAutofit/>
          </a:bodyPr>
          <a:lstStyle/>
          <a:p>
            <a:pPr algn="ctr">
              <a:buNone/>
            </a:pPr>
            <a:r>
              <a:rPr lang="fr-FR" sz="2400" b="1" dirty="0">
                <a:solidFill>
                  <a:schemeClr val="tx2">
                    <a:lumMod val="75000"/>
                  </a:schemeClr>
                </a:solidFill>
                <a:latin typeface="Century" pitchFamily="18" charset="0"/>
                <a:sym typeface="Wingdings 2"/>
              </a:rPr>
              <a:t>III- CONTRÔLE DES DOSSIERS ADMINISTRATIFS DES STAGIAIRES PAR LES JURYS</a:t>
            </a:r>
            <a:endParaRPr lang="fr-FR" sz="2400" b="1" dirty="0">
              <a:solidFill>
                <a:schemeClr val="tx2">
                  <a:lumMod val="75000"/>
                </a:schemeClr>
              </a:solidFill>
              <a:latin typeface="Century" pitchFamily="18" charset="0"/>
            </a:endParaRPr>
          </a:p>
        </p:txBody>
      </p:sp>
      <p:sp>
        <p:nvSpPr>
          <p:cNvPr id="4" name="Espace réservé du numéro de diapositive 3"/>
          <p:cNvSpPr>
            <a:spLocks noGrp="1"/>
          </p:cNvSpPr>
          <p:nvPr>
            <p:ph type="sldNum" sz="quarter" idx="12"/>
          </p:nvPr>
        </p:nvSpPr>
        <p:spPr/>
        <p:txBody>
          <a:bodyPr/>
          <a:lstStyle/>
          <a:p>
            <a:fld id="{9B523A12-BF56-4F27-8DF7-8B8F6AA1CBF8}" type="slidenum">
              <a:rPr lang="fr-FR" smtClean="0"/>
              <a:pPr/>
              <a:t>13</a:t>
            </a:fld>
            <a:endParaRPr lang="fr-FR"/>
          </a:p>
        </p:txBody>
      </p:sp>
      <p:sp>
        <p:nvSpPr>
          <p:cNvPr id="6" name="ZoneTexte 5">
            <a:extLst>
              <a:ext uri="{FF2B5EF4-FFF2-40B4-BE49-F238E27FC236}">
                <a16:creationId xmlns:a16="http://schemas.microsoft.com/office/drawing/2014/main" id="{A0121448-CA77-4837-91BE-A915A12980AE}"/>
              </a:ext>
            </a:extLst>
          </p:cNvPr>
          <p:cNvSpPr txBox="1"/>
          <p:nvPr/>
        </p:nvSpPr>
        <p:spPr>
          <a:xfrm>
            <a:off x="251520" y="5286388"/>
            <a:ext cx="8496944" cy="646331"/>
          </a:xfrm>
          <a:prstGeom prst="rect">
            <a:avLst/>
          </a:prstGeom>
          <a:noFill/>
        </p:spPr>
        <p:txBody>
          <a:bodyPr wrap="square" rtlCol="0">
            <a:spAutoFit/>
          </a:bodyPr>
          <a:lstStyle/>
          <a:p>
            <a:pPr algn="ctr"/>
            <a:r>
              <a:rPr lang="fr-FR" b="1" dirty="0">
                <a:solidFill>
                  <a:srgbClr val="FF0000"/>
                </a:solidFill>
                <a:latin typeface="Century" panose="02040604050505020304" pitchFamily="18" charset="0"/>
              </a:rPr>
              <a:t>L’épreuve QCU ne pourra démarrer avant que toutes les vérifications des dossiers des candidats n’aient été effectuées par les membres du jury. </a:t>
            </a:r>
          </a:p>
        </p:txBody>
      </p:sp>
      <p:pic>
        <p:nvPicPr>
          <p:cNvPr id="3" name="Image 2">
            <a:extLst>
              <a:ext uri="{FF2B5EF4-FFF2-40B4-BE49-F238E27FC236}">
                <a16:creationId xmlns:a16="http://schemas.microsoft.com/office/drawing/2014/main" id="{D8486F34-D2E5-48AE-82F7-EB4880FCE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03846" y="2928934"/>
            <a:ext cx="2126493" cy="2286016"/>
          </a:xfrm>
          <a:prstGeom prst="rect">
            <a:avLst/>
          </a:prstGeom>
        </p:spPr>
      </p:pic>
      <p:sp>
        <p:nvSpPr>
          <p:cNvPr id="7" name="Espace réservé de la date 6"/>
          <p:cNvSpPr>
            <a:spLocks noGrp="1"/>
          </p:cNvSpPr>
          <p:nvPr>
            <p:ph type="dt" sz="half" idx="10"/>
          </p:nvPr>
        </p:nvSpPr>
        <p:spPr/>
        <p:txBody>
          <a:bodyPr/>
          <a:lstStyle/>
          <a:p>
            <a:fld id="{4089AF38-672C-4797-AC58-8C8FCAEABBCF}"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4A05A3FC-024A-4C82-AD19-0B4C1AC4F51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14</a:t>
            </a:fld>
            <a:endParaRPr lang="fr-FR"/>
          </a:p>
        </p:txBody>
      </p:sp>
      <p:sp>
        <p:nvSpPr>
          <p:cNvPr id="8" name="ZoneTexte 7"/>
          <p:cNvSpPr txBox="1"/>
          <p:nvPr/>
        </p:nvSpPr>
        <p:spPr>
          <a:xfrm>
            <a:off x="374744" y="4077072"/>
            <a:ext cx="8136904" cy="707886"/>
          </a:xfrm>
          <a:prstGeom prst="rect">
            <a:avLst/>
          </a:prstGeom>
          <a:noFill/>
        </p:spPr>
        <p:txBody>
          <a:bodyPr wrap="square" rtlCol="0">
            <a:spAutoFit/>
          </a:bodyPr>
          <a:lstStyle/>
          <a:p>
            <a:pPr algn="just"/>
            <a:r>
              <a:rPr lang="fr-FR" sz="2000" dirty="0">
                <a:latin typeface="Century" pitchFamily="18" charset="0"/>
              </a:rPr>
              <a:t>Le nombre de stagiaires est de 4 minimum et de 12 maximum, par session et par examen. </a:t>
            </a:r>
          </a:p>
        </p:txBody>
      </p:sp>
      <p:sp>
        <p:nvSpPr>
          <p:cNvPr id="18434" name="AutoShape 2" descr="Résultat de recherche d'images pour &quot;dossier&quot;">
            <a:hlinkClick r:id="rId2"/>
          </p:cNvPr>
          <p:cNvSpPr>
            <a:spLocks noChangeAspect="1" noChangeArrowheads="1"/>
          </p:cNvSpPr>
          <p:nvPr/>
        </p:nvSpPr>
        <p:spPr bwMode="auto">
          <a:xfrm>
            <a:off x="328612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Espace réservé du contenu 2"/>
          <p:cNvSpPr txBox="1">
            <a:spLocks/>
          </p:cNvSpPr>
          <p:nvPr/>
        </p:nvSpPr>
        <p:spPr>
          <a:xfrm>
            <a:off x="497967" y="548680"/>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Composition de la session</a:t>
            </a:r>
          </a:p>
        </p:txBody>
      </p:sp>
      <p:pic>
        <p:nvPicPr>
          <p:cNvPr id="6" name="Image 5" descr="expert_jbm9vp-750x400.jpg">
            <a:extLst>
              <a:ext uri="{FF2B5EF4-FFF2-40B4-BE49-F238E27FC236}">
                <a16:creationId xmlns:a16="http://schemas.microsoft.com/office/drawing/2014/main" id="{3A53FEC0-139A-44AD-986F-9978B8F9E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000240"/>
            <a:ext cx="3312368" cy="1714512"/>
          </a:xfrm>
          <a:prstGeom prst="rect">
            <a:avLst/>
          </a:prstGeom>
        </p:spPr>
      </p:pic>
      <p:sp>
        <p:nvSpPr>
          <p:cNvPr id="2" name="ZoneTexte 1">
            <a:extLst>
              <a:ext uri="{FF2B5EF4-FFF2-40B4-BE49-F238E27FC236}">
                <a16:creationId xmlns:a16="http://schemas.microsoft.com/office/drawing/2014/main" id="{A4A032EF-F07E-4049-A505-9CD8C664B89E}"/>
              </a:ext>
            </a:extLst>
          </p:cNvPr>
          <p:cNvSpPr txBox="1"/>
          <p:nvPr/>
        </p:nvSpPr>
        <p:spPr>
          <a:xfrm>
            <a:off x="4283968" y="2132856"/>
            <a:ext cx="4402832" cy="646331"/>
          </a:xfrm>
          <a:prstGeom prst="rect">
            <a:avLst/>
          </a:prstGeom>
          <a:noFill/>
        </p:spPr>
        <p:txBody>
          <a:bodyPr wrap="square" rtlCol="0">
            <a:spAutoFit/>
          </a:bodyPr>
          <a:lstStyle/>
          <a:p>
            <a:r>
              <a:rPr lang="fr-FR" b="1" dirty="0"/>
              <a:t>Combien de stagiaires minimum et maximum à la formation?</a:t>
            </a:r>
          </a:p>
        </p:txBody>
      </p:sp>
      <p:sp>
        <p:nvSpPr>
          <p:cNvPr id="9" name="Espace réservé de la date 8"/>
          <p:cNvSpPr>
            <a:spLocks noGrp="1"/>
          </p:cNvSpPr>
          <p:nvPr>
            <p:ph type="dt" sz="half" idx="10"/>
          </p:nvPr>
        </p:nvSpPr>
        <p:spPr/>
        <p:txBody>
          <a:bodyPr/>
          <a:lstStyle/>
          <a:p>
            <a:fld id="{2CCD586E-B008-41AD-AF35-B482AD5D9072}" type="datetime1">
              <a:rPr lang="fr-FR" smtClean="0"/>
              <a:t>01/07/2026</a:t>
            </a:fld>
            <a:endParaRPr lang="fr-FR"/>
          </a:p>
        </p:txBody>
      </p:sp>
      <p:pic>
        <p:nvPicPr>
          <p:cNvPr id="10" name="Image 9" descr="Une image contenant texte, Police, logo, Graphique&#10;&#10;Le contenu généré par l’IA peut être incorrect.">
            <a:extLst>
              <a:ext uri="{FF2B5EF4-FFF2-40B4-BE49-F238E27FC236}">
                <a16:creationId xmlns:a16="http://schemas.microsoft.com/office/drawing/2014/main" id="{54067774-22EF-4683-907C-C2AA9F1B67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extLst>
      <p:ext uri="{BB962C8B-B14F-4D97-AF65-F5344CB8AC3E}">
        <p14:creationId xmlns:p14="http://schemas.microsoft.com/office/powerpoint/2010/main" val="21364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15</a:t>
            </a:fld>
            <a:endParaRPr lang="fr-FR"/>
          </a:p>
        </p:txBody>
      </p:sp>
      <p:grpSp>
        <p:nvGrpSpPr>
          <p:cNvPr id="3" name="Groupe 2"/>
          <p:cNvGrpSpPr/>
          <p:nvPr/>
        </p:nvGrpSpPr>
        <p:grpSpPr>
          <a:xfrm>
            <a:off x="2092038" y="3340513"/>
            <a:ext cx="4685799" cy="1802999"/>
            <a:chOff x="1331640" y="2420888"/>
            <a:chExt cx="6208429" cy="2532969"/>
          </a:xfrm>
        </p:grpSpPr>
        <p:pic>
          <p:nvPicPr>
            <p:cNvPr id="18438" name="Picture 6" descr="Image associée">
              <a:hlinkClick r:id="rId2"/>
            </p:cNvPr>
            <p:cNvPicPr>
              <a:picLocks noChangeAspect="1" noChangeArrowheads="1"/>
            </p:cNvPicPr>
            <p:nvPr/>
          </p:nvPicPr>
          <p:blipFill>
            <a:blip r:embed="rId3" cstate="print"/>
            <a:srcRect/>
            <a:stretch>
              <a:fillRect/>
            </a:stretch>
          </p:blipFill>
          <p:spPr bwMode="auto">
            <a:xfrm>
              <a:off x="2771800" y="2420888"/>
              <a:ext cx="3024336" cy="2532969"/>
            </a:xfrm>
            <a:prstGeom prst="rect">
              <a:avLst/>
            </a:prstGeom>
            <a:noFill/>
          </p:spPr>
        </p:pic>
        <p:pic>
          <p:nvPicPr>
            <p:cNvPr id="10" name="Picture 4" descr="Image associée">
              <a:hlinkClick r:id="rId4"/>
            </p:cNvPr>
            <p:cNvPicPr>
              <a:picLocks noChangeAspect="1" noChangeArrowheads="1"/>
            </p:cNvPicPr>
            <p:nvPr/>
          </p:nvPicPr>
          <p:blipFill>
            <a:blip r:embed="rId5" cstate="print"/>
            <a:srcRect/>
            <a:stretch>
              <a:fillRect/>
            </a:stretch>
          </p:blipFill>
          <p:spPr bwMode="auto">
            <a:xfrm>
              <a:off x="6430182" y="3645024"/>
              <a:ext cx="1109887" cy="1109886"/>
            </a:xfrm>
            <a:prstGeom prst="rect">
              <a:avLst/>
            </a:prstGeom>
            <a:noFill/>
          </p:spPr>
        </p:pic>
        <p:pic>
          <p:nvPicPr>
            <p:cNvPr id="11" name="Picture 2" descr="Résultat de recherche d'images pour &quot;employeur&quot;">
              <a:hlinkClick r:id="rId6"/>
            </p:cNvPr>
            <p:cNvPicPr>
              <a:picLocks noChangeAspect="1" noChangeArrowheads="1"/>
            </p:cNvPicPr>
            <p:nvPr/>
          </p:nvPicPr>
          <p:blipFill>
            <a:blip r:embed="rId7" cstate="print"/>
            <a:srcRect/>
            <a:stretch>
              <a:fillRect/>
            </a:stretch>
          </p:blipFill>
          <p:spPr bwMode="auto">
            <a:xfrm>
              <a:off x="1331640" y="2996952"/>
              <a:ext cx="1325911" cy="1325911"/>
            </a:xfrm>
            <a:prstGeom prst="rect">
              <a:avLst/>
            </a:prstGeom>
            <a:noFill/>
          </p:spPr>
        </p:pic>
      </p:grpSp>
      <p:sp>
        <p:nvSpPr>
          <p:cNvPr id="13" name="Espace réservé du contenu 2"/>
          <p:cNvSpPr txBox="1">
            <a:spLocks/>
          </p:cNvSpPr>
          <p:nvPr/>
        </p:nvSpPr>
        <p:spPr>
          <a:xfrm>
            <a:off x="497967" y="1714488"/>
            <a:ext cx="7890458" cy="714380"/>
          </a:xfrm>
          <a:prstGeom prst="rect">
            <a:avLst/>
          </a:prstGeom>
        </p:spPr>
        <p:txBody>
          <a:bodyPr>
            <a:normAutofit/>
          </a:bodyPr>
          <a:lstStyle/>
          <a:p>
            <a:pPr algn="ctr"/>
            <a:r>
              <a:rPr lang="fr-FR" sz="3200" b="1" u="sng" dirty="0">
                <a:solidFill>
                  <a:schemeClr val="accent1">
                    <a:lumMod val="75000"/>
                  </a:schemeClr>
                </a:solidFill>
                <a:latin typeface="Century" pitchFamily="18" charset="0"/>
              </a:rPr>
              <a:t>Dossier de session - Grille de synthèse</a:t>
            </a:r>
          </a:p>
        </p:txBody>
      </p:sp>
      <p:sp>
        <p:nvSpPr>
          <p:cNvPr id="12" name="Espace réservé de la date 11"/>
          <p:cNvSpPr>
            <a:spLocks noGrp="1"/>
          </p:cNvSpPr>
          <p:nvPr>
            <p:ph type="dt" sz="half" idx="10"/>
          </p:nvPr>
        </p:nvSpPr>
        <p:spPr/>
        <p:txBody>
          <a:bodyPr/>
          <a:lstStyle/>
          <a:p>
            <a:fld id="{3515B6E9-1A9B-49E5-A7C7-761A9D527439}" type="datetime1">
              <a:rPr lang="fr-FR" smtClean="0"/>
              <a:t>01/07/2026</a:t>
            </a:fld>
            <a:endParaRPr lang="fr-FR"/>
          </a:p>
        </p:txBody>
      </p:sp>
      <p:pic>
        <p:nvPicPr>
          <p:cNvPr id="14" name="Image 13" descr="Une image contenant texte, Police, logo, Graphique&#10;&#10;Le contenu généré par l’IA peut être incorrect.">
            <a:extLst>
              <a:ext uri="{FF2B5EF4-FFF2-40B4-BE49-F238E27FC236}">
                <a16:creationId xmlns:a16="http://schemas.microsoft.com/office/drawing/2014/main" id="{0B21C663-4211-43E5-9E89-EBBF3D7337B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extLst>
      <p:ext uri="{BB962C8B-B14F-4D97-AF65-F5344CB8AC3E}">
        <p14:creationId xmlns:p14="http://schemas.microsoft.com/office/powerpoint/2010/main" val="401691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16</a:t>
            </a:fld>
            <a:endParaRPr lang="fr-FR"/>
          </a:p>
        </p:txBody>
      </p:sp>
      <p:sp>
        <p:nvSpPr>
          <p:cNvPr id="18434" name="AutoShape 2" descr="Résultat de recherche d'images pour &quot;dossier&quot;">
            <a:hlinkClick r:id="rId3"/>
          </p:cNvPr>
          <p:cNvSpPr>
            <a:spLocks noChangeAspect="1" noChangeArrowheads="1"/>
          </p:cNvSpPr>
          <p:nvPr/>
        </p:nvSpPr>
        <p:spPr bwMode="auto">
          <a:xfrm>
            <a:off x="328612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Espace réservé du contenu 2"/>
          <p:cNvSpPr txBox="1">
            <a:spLocks/>
          </p:cNvSpPr>
          <p:nvPr/>
        </p:nvSpPr>
        <p:spPr>
          <a:xfrm>
            <a:off x="497967" y="548680"/>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Rappel du dossier synthèse</a:t>
            </a:r>
          </a:p>
        </p:txBody>
      </p:sp>
      <p:sp>
        <p:nvSpPr>
          <p:cNvPr id="12" name="ZoneTexte 11">
            <a:extLst>
              <a:ext uri="{FF2B5EF4-FFF2-40B4-BE49-F238E27FC236}">
                <a16:creationId xmlns:a16="http://schemas.microsoft.com/office/drawing/2014/main" id="{D4F7D798-2093-42E7-B933-498BDB2B00B7}"/>
              </a:ext>
            </a:extLst>
          </p:cNvPr>
          <p:cNvSpPr txBox="1"/>
          <p:nvPr/>
        </p:nvSpPr>
        <p:spPr>
          <a:xfrm>
            <a:off x="457200" y="1571613"/>
            <a:ext cx="8136904" cy="4570482"/>
          </a:xfrm>
          <a:prstGeom prst="rect">
            <a:avLst/>
          </a:prstGeom>
          <a:noFill/>
        </p:spPr>
        <p:txBody>
          <a:bodyPr wrap="square" rtlCol="0">
            <a:spAutoFit/>
          </a:bodyPr>
          <a:lstStyle/>
          <a:p>
            <a:pPr marL="285750" lvl="0" indent="-285750">
              <a:buFont typeface="Wingdings" panose="05000000000000000000" pitchFamily="2" charset="2"/>
              <a:buChar char="ü"/>
            </a:pPr>
            <a:r>
              <a:rPr lang="fr-FR" sz="1700" dirty="0">
                <a:latin typeface="Century" panose="02040604050505020304" pitchFamily="18" charset="0"/>
              </a:rPr>
              <a:t>Au moins un des deux membres du jury est présent durant le QCU.</a:t>
            </a:r>
          </a:p>
          <a:p>
            <a:pPr lvl="0"/>
            <a:endParaRPr lang="fr-FR" sz="1700" dirty="0">
              <a:latin typeface="Century" panose="02040604050505020304" pitchFamily="18" charset="0"/>
            </a:endParaRPr>
          </a:p>
          <a:p>
            <a:pPr marL="285750" lvl="0" indent="-285750">
              <a:buFont typeface="Wingdings" panose="05000000000000000000" pitchFamily="2" charset="2"/>
              <a:buChar char="ü"/>
            </a:pPr>
            <a:r>
              <a:rPr lang="fr-FR" sz="1700" dirty="0">
                <a:latin typeface="Century" panose="02040604050505020304" pitchFamily="18" charset="0"/>
              </a:rPr>
              <a:t>Les feuilles de présence (où doivent apparaître chaque module de formation) sont visées par le président de jury (175 heures de formation).</a:t>
            </a:r>
          </a:p>
          <a:p>
            <a:pPr lvl="0"/>
            <a:r>
              <a:rPr lang="fr-FR" sz="1700" dirty="0">
                <a:latin typeface="Century" panose="02040604050505020304" pitchFamily="18" charset="0"/>
              </a:rPr>
              <a:t> </a:t>
            </a:r>
          </a:p>
          <a:p>
            <a:pPr marL="285750" lvl="0" indent="-285750">
              <a:buFont typeface="Wingdings" panose="05000000000000000000" pitchFamily="2" charset="2"/>
              <a:buChar char="ü"/>
            </a:pPr>
            <a:r>
              <a:rPr lang="fr-FR" sz="1700" dirty="0">
                <a:latin typeface="Century" panose="02040604050505020304" pitchFamily="18" charset="0"/>
              </a:rPr>
              <a:t>La preuve de rattrapage des heures d’absences éventuelles doit être fournie.</a:t>
            </a:r>
          </a:p>
          <a:p>
            <a:pPr lvl="0"/>
            <a:endParaRPr lang="fr-FR" sz="1700" dirty="0">
              <a:latin typeface="Century" panose="02040604050505020304" pitchFamily="18" charset="0"/>
            </a:endParaRPr>
          </a:p>
          <a:p>
            <a:pPr marL="285750" lvl="0" indent="-285750">
              <a:buFont typeface="Wingdings" panose="05000000000000000000" pitchFamily="2" charset="2"/>
              <a:buChar char="ü"/>
            </a:pPr>
            <a:r>
              <a:rPr lang="fr-FR" sz="1700" dirty="0">
                <a:latin typeface="Century" panose="02040604050505020304" pitchFamily="18" charset="0"/>
              </a:rPr>
              <a:t>Le planning identifiant que chaque module a bien été réalisé (signé par le formateur l’ayant dispensé) est présent et signé par le responsable de l’organisme. </a:t>
            </a:r>
          </a:p>
          <a:p>
            <a:pPr lvl="0"/>
            <a:endParaRPr lang="fr-FR" sz="1700" dirty="0">
              <a:latin typeface="Century" panose="02040604050505020304" pitchFamily="18" charset="0"/>
            </a:endParaRPr>
          </a:p>
          <a:p>
            <a:pPr marL="285750" indent="-285750">
              <a:buFont typeface="Wingdings" panose="05000000000000000000" pitchFamily="2" charset="2"/>
              <a:buChar char="ü"/>
            </a:pPr>
            <a:r>
              <a:rPr lang="fr-FR" sz="1700" dirty="0">
                <a:latin typeface="Century" panose="02040604050505020304" pitchFamily="18" charset="0"/>
              </a:rPr>
              <a:t>Tests de positionnement des candidats (prérequis de maîtrise de la langue française de niveau B1). </a:t>
            </a:r>
            <a:r>
              <a:rPr lang="fr-FR" sz="1700" b="1" dirty="0">
                <a:solidFill>
                  <a:srgbClr val="FF0000"/>
                </a:solidFill>
                <a:latin typeface="Century" panose="02040604050505020304" pitchFamily="18" charset="0"/>
              </a:rPr>
              <a:t>La date de réalisation du test d’entrée doit être antérieure à l’entrée en formation des stagiaires. </a:t>
            </a:r>
            <a:endParaRPr lang="fr-FR" sz="1700" dirty="0">
              <a:latin typeface="Century" panose="02040604050505020304" pitchFamily="18" charset="0"/>
            </a:endParaRPr>
          </a:p>
          <a:p>
            <a:pPr lvl="0"/>
            <a:endParaRPr lang="fr-FR" sz="1700" dirty="0">
              <a:latin typeface="Century" panose="02040604050505020304" pitchFamily="18" charset="0"/>
            </a:endParaRPr>
          </a:p>
          <a:p>
            <a:pPr marL="285750" lvl="0" indent="-285750">
              <a:buFont typeface="Wingdings" panose="05000000000000000000" pitchFamily="2" charset="2"/>
              <a:buChar char="ü"/>
            </a:pPr>
            <a:r>
              <a:rPr lang="fr-FR" sz="1700" dirty="0">
                <a:latin typeface="Century" panose="02040604050505020304" pitchFamily="18" charset="0"/>
              </a:rPr>
              <a:t>Autorisation préalable ou provisoire ou carte professionnelle délivrée </a:t>
            </a:r>
            <a:r>
              <a:rPr lang="fr-FR" dirty="0">
                <a:latin typeface="Century" panose="02040604050505020304" pitchFamily="18" charset="0"/>
              </a:rPr>
              <a:t>par le CNAPS en cours de validité.</a:t>
            </a:r>
            <a:endParaRPr lang="fr-FR" strike="sngStrike" dirty="0">
              <a:highlight>
                <a:srgbClr val="808000"/>
              </a:highlight>
              <a:latin typeface="Century" panose="02040604050505020304" pitchFamily="18" charset="0"/>
            </a:endParaRPr>
          </a:p>
        </p:txBody>
      </p:sp>
      <p:sp>
        <p:nvSpPr>
          <p:cNvPr id="6" name="Espace réservé de la date 5"/>
          <p:cNvSpPr>
            <a:spLocks noGrp="1"/>
          </p:cNvSpPr>
          <p:nvPr>
            <p:ph type="dt" sz="half" idx="10"/>
          </p:nvPr>
        </p:nvSpPr>
        <p:spPr/>
        <p:txBody>
          <a:bodyPr/>
          <a:lstStyle/>
          <a:p>
            <a:fld id="{C41BCB2E-69B0-4577-89D7-3037B8D9BC0F}"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8218BD51-129F-45DD-A6D3-4A0D6D748DE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extLst>
      <p:ext uri="{BB962C8B-B14F-4D97-AF65-F5344CB8AC3E}">
        <p14:creationId xmlns:p14="http://schemas.microsoft.com/office/powerpoint/2010/main" val="387257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17</a:t>
            </a:fld>
            <a:endParaRPr lang="fr-FR"/>
          </a:p>
        </p:txBody>
      </p:sp>
      <p:sp>
        <p:nvSpPr>
          <p:cNvPr id="18434" name="AutoShape 2" descr="Résultat de recherche d'images pour &quot;dossier&quot;">
            <a:hlinkClick r:id="rId2"/>
          </p:cNvPr>
          <p:cNvSpPr>
            <a:spLocks noChangeAspect="1" noChangeArrowheads="1"/>
          </p:cNvSpPr>
          <p:nvPr/>
        </p:nvSpPr>
        <p:spPr bwMode="auto">
          <a:xfrm>
            <a:off x="328612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a:extLst>
              <a:ext uri="{FF2B5EF4-FFF2-40B4-BE49-F238E27FC236}">
                <a16:creationId xmlns:a16="http://schemas.microsoft.com/office/drawing/2014/main" id="{D4F7D798-2093-42E7-B933-498BDB2B00B7}"/>
              </a:ext>
            </a:extLst>
          </p:cNvPr>
          <p:cNvSpPr txBox="1"/>
          <p:nvPr/>
        </p:nvSpPr>
        <p:spPr>
          <a:xfrm>
            <a:off x="549896" y="476672"/>
            <a:ext cx="8136904" cy="5909310"/>
          </a:xfrm>
          <a:prstGeom prst="rect">
            <a:avLst/>
          </a:prstGeom>
          <a:noFill/>
        </p:spPr>
        <p:txBody>
          <a:bodyPr wrap="square" rtlCol="0">
            <a:spAutoFit/>
          </a:bodyPr>
          <a:lstStyle/>
          <a:p>
            <a:pPr marL="285750" lvl="0" indent="-285750">
              <a:buFont typeface="Wingdings" panose="05000000000000000000" pitchFamily="2" charset="2"/>
              <a:buChar char="ü"/>
            </a:pPr>
            <a:r>
              <a:rPr lang="fr-FR" dirty="0">
                <a:latin typeface="Century" panose="02040604050505020304" pitchFamily="18" charset="0"/>
              </a:rPr>
              <a:t>Justificatifs de secourisme (SST) et EPI</a:t>
            </a:r>
          </a:p>
          <a:p>
            <a:pPr lvl="0"/>
            <a:endParaRPr lang="fr-FR" dirty="0">
              <a:latin typeface="Century" panose="02040604050505020304" pitchFamily="18" charset="0"/>
            </a:endParaRPr>
          </a:p>
          <a:p>
            <a:pPr marL="285750" lvl="0" indent="-285750">
              <a:buFont typeface="Wingdings" panose="05000000000000000000" pitchFamily="2" charset="2"/>
              <a:buChar char="ü"/>
            </a:pPr>
            <a:r>
              <a:rPr lang="fr-FR" dirty="0">
                <a:latin typeface="Century" panose="02040604050505020304" pitchFamily="18" charset="0"/>
              </a:rPr>
              <a:t>Les fiches des candidats en nouvelle présentation à l’examen sont présentes. </a:t>
            </a:r>
          </a:p>
          <a:p>
            <a:pPr lvl="0"/>
            <a:endParaRPr lang="fr-FR" dirty="0">
              <a:latin typeface="Century" panose="02040604050505020304" pitchFamily="18" charset="0"/>
            </a:endParaRPr>
          </a:p>
          <a:p>
            <a:pPr marL="285750" lvl="0" indent="-285750">
              <a:buFont typeface="Wingdings" panose="05000000000000000000" pitchFamily="2" charset="2"/>
              <a:buChar char="ü"/>
            </a:pPr>
            <a:r>
              <a:rPr lang="fr-FR" dirty="0">
                <a:latin typeface="Century" panose="02040604050505020304" pitchFamily="18" charset="0"/>
              </a:rPr>
              <a:t>Les pièces d’identité sont vérifiées avant le démarrage du QCU et avant le passage en pratique.</a:t>
            </a:r>
          </a:p>
          <a:p>
            <a:pPr lvl="0"/>
            <a:endParaRPr lang="fr-FR" dirty="0">
              <a:latin typeface="Century" panose="02040604050505020304" pitchFamily="18" charset="0"/>
            </a:endParaRPr>
          </a:p>
          <a:p>
            <a:pPr marL="285750" lvl="0" indent="-285750">
              <a:buFont typeface="Wingdings" panose="05000000000000000000" pitchFamily="2" charset="2"/>
              <a:buChar char="ü"/>
            </a:pPr>
            <a:r>
              <a:rPr lang="fr-FR" dirty="0">
                <a:latin typeface="Century" panose="02040604050505020304" pitchFamily="18" charset="0"/>
              </a:rPr>
              <a:t>Tirage au sort des cas pratiques.</a:t>
            </a:r>
          </a:p>
          <a:p>
            <a:pPr lvl="0"/>
            <a:endParaRPr lang="fr-FR" dirty="0">
              <a:latin typeface="Century" panose="02040604050505020304" pitchFamily="18" charset="0"/>
            </a:endParaRPr>
          </a:p>
          <a:p>
            <a:pPr marL="285750" lvl="0" indent="-285750">
              <a:buFont typeface="Wingdings" panose="05000000000000000000" pitchFamily="2" charset="2"/>
              <a:buChar char="ü"/>
            </a:pPr>
            <a:r>
              <a:rPr lang="fr-FR" dirty="0">
                <a:latin typeface="Century" panose="02040604050505020304" pitchFamily="18" charset="0"/>
              </a:rPr>
              <a:t>Contrôle visuel des résultats des QCU sur l’ordinateur.</a:t>
            </a:r>
          </a:p>
          <a:p>
            <a:pPr lvl="0"/>
            <a:endParaRPr lang="fr-FR" dirty="0">
              <a:latin typeface="Century" panose="02040604050505020304" pitchFamily="18" charset="0"/>
            </a:endParaRPr>
          </a:p>
          <a:p>
            <a:pPr marL="285750" lvl="0" indent="-285750">
              <a:buFont typeface="Wingdings" panose="05000000000000000000" pitchFamily="2" charset="2"/>
              <a:buChar char="ü"/>
            </a:pPr>
            <a:r>
              <a:rPr lang="fr-FR" dirty="0">
                <a:latin typeface="Century" panose="02040604050505020304" pitchFamily="18" charset="0"/>
              </a:rPr>
              <a:t>Les candidats sont évalués sur 2 positions en binôme (mission PCS et mission statique ou dynamique).</a:t>
            </a:r>
          </a:p>
          <a:p>
            <a:pPr lvl="0"/>
            <a:endParaRPr lang="fr-FR" dirty="0">
              <a:latin typeface="Century" panose="02040604050505020304" pitchFamily="18" charset="0"/>
            </a:endParaRPr>
          </a:p>
          <a:p>
            <a:pPr marL="285750" lvl="0" indent="-285750">
              <a:buFont typeface="Wingdings" panose="05000000000000000000" pitchFamily="2" charset="2"/>
              <a:buChar char="ü"/>
            </a:pPr>
            <a:r>
              <a:rPr lang="fr-FR" dirty="0">
                <a:latin typeface="Century" panose="02040604050505020304" pitchFamily="18" charset="0"/>
              </a:rPr>
              <a:t>Les candidats rédigent un compte rendu</a:t>
            </a:r>
            <a:r>
              <a:rPr lang="fr-FR" dirty="0">
                <a:solidFill>
                  <a:srgbClr val="FF0000"/>
                </a:solidFill>
                <a:latin typeface="Century" panose="02040604050505020304" pitchFamily="18" charset="0"/>
              </a:rPr>
              <a:t> (informatique)</a:t>
            </a:r>
          </a:p>
          <a:p>
            <a:pPr lvl="0"/>
            <a:endParaRPr lang="fr-FR" dirty="0">
              <a:latin typeface="Century" panose="02040604050505020304" pitchFamily="18" charset="0"/>
            </a:endParaRPr>
          </a:p>
          <a:p>
            <a:pPr marL="285750" lvl="0" indent="-285750">
              <a:buFont typeface="Wingdings" panose="05000000000000000000" pitchFamily="2" charset="2"/>
              <a:buChar char="ü"/>
            </a:pPr>
            <a:r>
              <a:rPr lang="fr-FR" dirty="0">
                <a:latin typeface="Century" panose="02040604050505020304" pitchFamily="18" charset="0"/>
              </a:rPr>
              <a:t>Les grilles d’évaluation sont remplies et signées pour chaque candidat sur les 2 positions. </a:t>
            </a:r>
          </a:p>
          <a:p>
            <a:pPr lvl="0"/>
            <a:endParaRPr lang="fr-FR" dirty="0">
              <a:latin typeface="Century" panose="02040604050505020304" pitchFamily="18" charset="0"/>
            </a:endParaRPr>
          </a:p>
          <a:p>
            <a:pPr marL="285750" lvl="0" indent="-285750">
              <a:buFont typeface="Wingdings" panose="05000000000000000000" pitchFamily="2" charset="2"/>
              <a:buChar char="ü"/>
            </a:pPr>
            <a:r>
              <a:rPr lang="fr-FR" dirty="0">
                <a:latin typeface="Century" panose="02040604050505020304" pitchFamily="18" charset="0"/>
              </a:rPr>
              <a:t>Le PV a été vérifié et signé.</a:t>
            </a:r>
          </a:p>
        </p:txBody>
      </p:sp>
      <p:sp>
        <p:nvSpPr>
          <p:cNvPr id="5" name="Espace réservé de la date 4"/>
          <p:cNvSpPr>
            <a:spLocks noGrp="1"/>
          </p:cNvSpPr>
          <p:nvPr>
            <p:ph type="dt" sz="half" idx="10"/>
          </p:nvPr>
        </p:nvSpPr>
        <p:spPr/>
        <p:txBody>
          <a:bodyPr/>
          <a:lstStyle/>
          <a:p>
            <a:fld id="{B012F316-4EDF-49D6-A8BF-D0D745F8ED99}" type="datetime1">
              <a:rPr lang="fr-FR" smtClean="0"/>
              <a:t>01/07/2026</a:t>
            </a:fld>
            <a:endParaRPr lang="fr-FR"/>
          </a:p>
        </p:txBody>
      </p:sp>
    </p:spTree>
    <p:extLst>
      <p:ext uri="{BB962C8B-B14F-4D97-AF65-F5344CB8AC3E}">
        <p14:creationId xmlns:p14="http://schemas.microsoft.com/office/powerpoint/2010/main" val="14318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18</a:t>
            </a:fld>
            <a:endParaRPr lang="fr-FR"/>
          </a:p>
        </p:txBody>
      </p:sp>
      <p:sp>
        <p:nvSpPr>
          <p:cNvPr id="10" name="ZoneTexte 9"/>
          <p:cNvSpPr txBox="1"/>
          <p:nvPr/>
        </p:nvSpPr>
        <p:spPr>
          <a:xfrm>
            <a:off x="251520" y="1857364"/>
            <a:ext cx="8568952" cy="2554545"/>
          </a:xfrm>
          <a:prstGeom prst="rect">
            <a:avLst/>
          </a:prstGeom>
          <a:noFill/>
        </p:spPr>
        <p:txBody>
          <a:bodyPr wrap="square" rtlCol="0">
            <a:spAutoFit/>
          </a:bodyPr>
          <a:lstStyle/>
          <a:p>
            <a:pPr algn="just"/>
            <a:r>
              <a:rPr lang="fr-FR" sz="2000" dirty="0">
                <a:latin typeface="Century" pitchFamily="18" charset="0"/>
              </a:rPr>
              <a:t>Par leur signature de la grille de synthèse, les membres du jury attestent avoir vérifié l’ensemble des informations et reçu le document:</a:t>
            </a:r>
          </a:p>
          <a:p>
            <a:pPr marL="342900" indent="-342900" algn="just">
              <a:buFont typeface="Arial" panose="020B0604020202020204" pitchFamily="34" charset="0"/>
              <a:buChar char="•"/>
            </a:pPr>
            <a:endParaRPr lang="fr-FR" sz="2000" dirty="0">
              <a:latin typeface="Century" pitchFamily="18" charset="0"/>
            </a:endParaRPr>
          </a:p>
          <a:p>
            <a:pPr marL="342900" indent="-342900" algn="just">
              <a:buFont typeface="Arial" panose="020B0604020202020204" pitchFamily="34" charset="0"/>
              <a:buChar char="•"/>
            </a:pPr>
            <a:r>
              <a:rPr lang="fr-FR" sz="2000" dirty="0">
                <a:latin typeface="Century" pitchFamily="18" charset="0"/>
              </a:rPr>
              <a:t>Guide pour le déroulement de l’examen</a:t>
            </a:r>
          </a:p>
          <a:p>
            <a:pPr marL="342900" indent="-342900" algn="just">
              <a:buFont typeface="Arial" panose="020B0604020202020204" pitchFamily="34" charset="0"/>
              <a:buChar char="•"/>
            </a:pPr>
            <a:r>
              <a:rPr lang="fr-FR" sz="2000" dirty="0">
                <a:latin typeface="Century" pitchFamily="18" charset="0"/>
              </a:rPr>
              <a:t>Fiches de déroulement d’incident en poste de sécurité</a:t>
            </a:r>
          </a:p>
          <a:p>
            <a:pPr marL="342900" indent="-342900" algn="just">
              <a:buFont typeface="Arial" panose="020B0604020202020204" pitchFamily="34" charset="0"/>
              <a:buChar char="•"/>
            </a:pPr>
            <a:r>
              <a:rPr lang="fr-FR" sz="2000" dirty="0">
                <a:latin typeface="Century" pitchFamily="18" charset="0"/>
              </a:rPr>
              <a:t>Missions statiques et dynamiques</a:t>
            </a:r>
          </a:p>
          <a:p>
            <a:pPr marL="342900" indent="-342900" algn="just">
              <a:buFont typeface="Arial" panose="020B0604020202020204" pitchFamily="34" charset="0"/>
              <a:buChar char="•"/>
            </a:pPr>
            <a:r>
              <a:rPr lang="fr-FR" sz="2000" dirty="0">
                <a:latin typeface="Century" pitchFamily="18" charset="0"/>
              </a:rPr>
              <a:t>Grilles d’évaluation</a:t>
            </a:r>
          </a:p>
          <a:p>
            <a:pPr algn="just"/>
            <a:endParaRPr lang="fr-FR" sz="2000" dirty="0">
              <a:latin typeface="Century" pitchFamily="18" charset="0"/>
            </a:endParaRPr>
          </a:p>
        </p:txBody>
      </p:sp>
      <p:pic>
        <p:nvPicPr>
          <p:cNvPr id="50182" name="Picture 6" descr="Résultat de recherche d'images pour &quot;signature&quot;">
            <a:hlinkClick r:id="rId2"/>
          </p:cNvPr>
          <p:cNvPicPr>
            <a:picLocks noChangeAspect="1" noChangeArrowheads="1"/>
          </p:cNvPicPr>
          <p:nvPr/>
        </p:nvPicPr>
        <p:blipFill>
          <a:blip r:embed="rId3" cstate="print"/>
          <a:srcRect/>
          <a:stretch>
            <a:fillRect/>
          </a:stretch>
        </p:blipFill>
        <p:spPr bwMode="auto">
          <a:xfrm>
            <a:off x="3347864" y="4221088"/>
            <a:ext cx="5048250" cy="1752600"/>
          </a:xfrm>
          <a:prstGeom prst="rect">
            <a:avLst/>
          </a:prstGeom>
          <a:noFill/>
        </p:spPr>
      </p:pic>
      <p:sp>
        <p:nvSpPr>
          <p:cNvPr id="5" name="Espace réservé de la date 4"/>
          <p:cNvSpPr>
            <a:spLocks noGrp="1"/>
          </p:cNvSpPr>
          <p:nvPr>
            <p:ph type="dt" sz="half" idx="10"/>
          </p:nvPr>
        </p:nvSpPr>
        <p:spPr/>
        <p:txBody>
          <a:bodyPr/>
          <a:lstStyle/>
          <a:p>
            <a:fld id="{C07F65AB-3145-4705-B1B9-2708C8FEB538}" type="datetime1">
              <a:rPr lang="fr-FR" smtClean="0"/>
              <a:t>01/07/2026</a:t>
            </a:fld>
            <a:endParaRPr lang="fr-FR"/>
          </a:p>
        </p:txBody>
      </p:sp>
      <p:pic>
        <p:nvPicPr>
          <p:cNvPr id="7" name="Image 6" descr="Une image contenant texte, Police, logo, Graphique&#10;&#10;Le contenu généré par l’IA peut être incorrect.">
            <a:extLst>
              <a:ext uri="{FF2B5EF4-FFF2-40B4-BE49-F238E27FC236}">
                <a16:creationId xmlns:a16="http://schemas.microsoft.com/office/drawing/2014/main" id="{09AF908E-10D5-4441-BA03-1642D574FF6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19</a:t>
            </a:fld>
            <a:endParaRPr lang="fr-FR"/>
          </a:p>
        </p:txBody>
      </p:sp>
      <p:sp>
        <p:nvSpPr>
          <p:cNvPr id="9" name="Espace réservé du contenu 4"/>
          <p:cNvSpPr txBox="1">
            <a:spLocks/>
          </p:cNvSpPr>
          <p:nvPr/>
        </p:nvSpPr>
        <p:spPr>
          <a:xfrm>
            <a:off x="251520" y="2852936"/>
            <a:ext cx="8754176" cy="3024336"/>
          </a:xfrm>
          <a:prstGeom prst="rect">
            <a:avLst/>
          </a:prstGeom>
        </p:spPr>
        <p:txBody>
          <a:bodyPr vert="horz" lIns="91440" tIns="45720" rIns="91440" bIns="45720" rtlCol="0">
            <a:normAutofit/>
          </a:bodyPr>
          <a:lstStyle/>
          <a:p>
            <a:pPr marL="342900" indent="-342900">
              <a:buFont typeface="Arial" panose="020B0604020202020204" pitchFamily="34" charset="0"/>
              <a:buChar char="•"/>
            </a:pPr>
            <a:endParaRPr lang="fr-FR" sz="2000" dirty="0">
              <a:latin typeface="Century" pitchFamily="18" charset="0"/>
            </a:endParaRPr>
          </a:p>
          <a:p>
            <a:pPr marL="342900" indent="-342900">
              <a:buFont typeface="Arial" panose="020B0604020202020204" pitchFamily="34" charset="0"/>
              <a:buChar char="•"/>
            </a:pPr>
            <a:r>
              <a:rPr lang="fr-FR" sz="2000" dirty="0">
                <a:latin typeface="Century" pitchFamily="18" charset="0"/>
              </a:rPr>
              <a:t>Les feuilles de présence sont visées par le </a:t>
            </a:r>
            <a:r>
              <a:rPr lang="fr-FR" sz="2000" u="sng" dirty="0">
                <a:latin typeface="Century" pitchFamily="18" charset="0"/>
              </a:rPr>
              <a:t>président </a:t>
            </a:r>
            <a:r>
              <a:rPr lang="fr-FR" sz="2000" dirty="0">
                <a:latin typeface="Century" pitchFamily="18" charset="0"/>
              </a:rPr>
              <a:t>de jury </a:t>
            </a:r>
          </a:p>
          <a:p>
            <a:pPr marL="342900" indent="-342900">
              <a:buFont typeface="Arial" panose="020B0604020202020204" pitchFamily="34" charset="0"/>
              <a:buChar char="•"/>
            </a:pPr>
            <a:endParaRPr lang="fr-FR" sz="2000" dirty="0">
              <a:latin typeface="Century" pitchFamily="18" charset="0"/>
            </a:endParaRPr>
          </a:p>
          <a:p>
            <a:pPr marL="342900" indent="-342900">
              <a:buFont typeface="Arial" panose="020B0604020202020204" pitchFamily="34" charset="0"/>
              <a:buChar char="•"/>
            </a:pPr>
            <a:endParaRPr lang="fr-FR" sz="2000" dirty="0">
              <a:latin typeface="Century" pitchFamily="18" charset="0"/>
            </a:endParaRPr>
          </a:p>
          <a:p>
            <a:pPr marL="342900" indent="-342900">
              <a:buFont typeface="Arial" panose="020B0604020202020204" pitchFamily="34" charset="0"/>
              <a:buChar char="•"/>
            </a:pPr>
            <a:r>
              <a:rPr lang="fr-FR" sz="2000" dirty="0">
                <a:latin typeface="Century" pitchFamily="18" charset="0"/>
              </a:rPr>
              <a:t>Chaque stagiaire justifie de </a:t>
            </a:r>
            <a:r>
              <a:rPr lang="fr-FR" sz="2000" b="1" u="sng" dirty="0">
                <a:latin typeface="Century" pitchFamily="18" charset="0"/>
              </a:rPr>
              <a:t>175 heures </a:t>
            </a:r>
            <a:r>
              <a:rPr lang="fr-FR" sz="2000" u="sng" dirty="0">
                <a:latin typeface="Century" pitchFamily="18" charset="0"/>
              </a:rPr>
              <a:t>de formation obligatoire</a:t>
            </a:r>
            <a:r>
              <a:rPr lang="fr-FR" sz="2000" dirty="0">
                <a:latin typeface="Century" pitchFamily="18" charset="0"/>
              </a:rPr>
              <a:t>. </a:t>
            </a:r>
          </a:p>
          <a:p>
            <a:pPr marL="342900" indent="-342900">
              <a:buFont typeface="Arial" panose="020B0604020202020204" pitchFamily="34" charset="0"/>
              <a:buChar char="•"/>
            </a:pPr>
            <a:endParaRPr lang="fr-FR" sz="2000" dirty="0">
              <a:latin typeface="Century" pitchFamily="18" charset="0"/>
            </a:endParaRPr>
          </a:p>
          <a:p>
            <a:pPr marL="342900" indent="-342900">
              <a:buFont typeface="Arial" panose="020B0604020202020204" pitchFamily="34" charset="0"/>
              <a:buChar char="•"/>
            </a:pPr>
            <a:endParaRPr lang="fr-FR" sz="2000" dirty="0">
              <a:latin typeface="Century" pitchFamily="18" charset="0"/>
            </a:endParaRPr>
          </a:p>
          <a:p>
            <a:pPr marL="342900" indent="-342900">
              <a:buFont typeface="Arial" panose="020B0604020202020204" pitchFamily="34" charset="0"/>
              <a:buChar char="•"/>
            </a:pPr>
            <a:r>
              <a:rPr lang="fr-FR" sz="2000" dirty="0">
                <a:latin typeface="Century" pitchFamily="18" charset="0"/>
              </a:rPr>
              <a:t>Le centre apporte le cas échéant, la </a:t>
            </a:r>
            <a:r>
              <a:rPr lang="fr-FR" sz="2000" u="sng" dirty="0">
                <a:latin typeface="Century" pitchFamily="18" charset="0"/>
              </a:rPr>
              <a:t>preuve de rattrapage</a:t>
            </a:r>
            <a:r>
              <a:rPr lang="fr-FR" sz="2000" dirty="0">
                <a:latin typeface="Century" pitchFamily="18" charset="0"/>
              </a:rPr>
              <a:t> des heures d’absences.</a:t>
            </a:r>
          </a:p>
        </p:txBody>
      </p:sp>
      <p:pic>
        <p:nvPicPr>
          <p:cNvPr id="17410" name="Picture 2" descr="Résultat de recherche d'images pour &quot;feuille de présence&quot;">
            <a:hlinkClick r:id="rId2"/>
          </p:cNvPr>
          <p:cNvPicPr>
            <a:picLocks noChangeAspect="1" noChangeArrowheads="1"/>
          </p:cNvPicPr>
          <p:nvPr/>
        </p:nvPicPr>
        <p:blipFill>
          <a:blip r:embed="rId3" cstate="print"/>
          <a:srcRect/>
          <a:stretch>
            <a:fillRect/>
          </a:stretch>
        </p:blipFill>
        <p:spPr bwMode="auto">
          <a:xfrm>
            <a:off x="1187624" y="1160395"/>
            <a:ext cx="1728192" cy="1890210"/>
          </a:xfrm>
          <a:prstGeom prst="rect">
            <a:avLst/>
          </a:prstGeom>
          <a:noFill/>
        </p:spPr>
      </p:pic>
      <p:pic>
        <p:nvPicPr>
          <p:cNvPr id="6" name="Picture 2" descr="Résultat de recherche d'images pour &quot;employeur&quot;">
            <a:hlinkClick r:id="rId4"/>
          </p:cNvPr>
          <p:cNvPicPr>
            <a:picLocks noChangeAspect="1" noChangeArrowheads="1"/>
          </p:cNvPicPr>
          <p:nvPr/>
        </p:nvPicPr>
        <p:blipFill>
          <a:blip r:embed="rId5" cstate="print"/>
          <a:srcRect/>
          <a:stretch>
            <a:fillRect/>
          </a:stretch>
        </p:blipFill>
        <p:spPr bwMode="auto">
          <a:xfrm>
            <a:off x="2915816" y="1340768"/>
            <a:ext cx="1325911" cy="1325911"/>
          </a:xfrm>
          <a:prstGeom prst="rect">
            <a:avLst/>
          </a:prstGeom>
          <a:noFill/>
        </p:spPr>
      </p:pic>
      <p:sp>
        <p:nvSpPr>
          <p:cNvPr id="7" name="Espace réservé du contenu 2"/>
          <p:cNvSpPr txBox="1">
            <a:spLocks/>
          </p:cNvSpPr>
          <p:nvPr/>
        </p:nvSpPr>
        <p:spPr>
          <a:xfrm>
            <a:off x="497967" y="548680"/>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Dossier stagiaire - Feuilles de présence</a:t>
            </a:r>
          </a:p>
        </p:txBody>
      </p:sp>
      <p:sp>
        <p:nvSpPr>
          <p:cNvPr id="8" name="Espace réservé de la date 7"/>
          <p:cNvSpPr>
            <a:spLocks noGrp="1"/>
          </p:cNvSpPr>
          <p:nvPr>
            <p:ph type="dt" sz="half" idx="10"/>
          </p:nvPr>
        </p:nvSpPr>
        <p:spPr/>
        <p:txBody>
          <a:bodyPr/>
          <a:lstStyle/>
          <a:p>
            <a:fld id="{6D236B90-0801-4666-B9EE-A04B1E08D7D8}" type="datetime1">
              <a:rPr lang="fr-FR" smtClean="0"/>
              <a:t>01/07/2026</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694437"/>
            <a:ext cx="7920880" cy="646331"/>
          </a:xfrm>
          <a:prstGeom prst="rect">
            <a:avLst/>
          </a:prstGeom>
          <a:noFill/>
        </p:spPr>
        <p:txBody>
          <a:bodyPr wrap="square" rtlCol="0">
            <a:spAutoFit/>
          </a:bodyPr>
          <a:lstStyle/>
          <a:p>
            <a:pPr algn="ctr"/>
            <a:r>
              <a:rPr lang="fr-FR" sz="3600" b="1" dirty="0">
                <a:solidFill>
                  <a:schemeClr val="tx2">
                    <a:lumMod val="75000"/>
                  </a:schemeClr>
                </a:solidFill>
                <a:latin typeface="Century" pitchFamily="18" charset="0"/>
              </a:rPr>
              <a:t>PROGRAMME </a:t>
            </a:r>
          </a:p>
        </p:txBody>
      </p:sp>
      <p:sp>
        <p:nvSpPr>
          <p:cNvPr id="3" name="Espace réservé du numéro de diapositive 2"/>
          <p:cNvSpPr>
            <a:spLocks noGrp="1"/>
          </p:cNvSpPr>
          <p:nvPr>
            <p:ph type="sldNum" sz="quarter" idx="12"/>
          </p:nvPr>
        </p:nvSpPr>
        <p:spPr/>
        <p:txBody>
          <a:bodyPr/>
          <a:lstStyle/>
          <a:p>
            <a:fld id="{9B523A12-BF56-4F27-8DF7-8B8F6AA1CBF8}" type="slidenum">
              <a:rPr lang="fr-FR" smtClean="0"/>
              <a:pPr/>
              <a:t>2</a:t>
            </a:fld>
            <a:endParaRPr lang="fr-FR"/>
          </a:p>
        </p:txBody>
      </p:sp>
      <p:sp>
        <p:nvSpPr>
          <p:cNvPr id="8" name="ZoneTexte 7"/>
          <p:cNvSpPr txBox="1"/>
          <p:nvPr/>
        </p:nvSpPr>
        <p:spPr>
          <a:xfrm>
            <a:off x="755576" y="1700808"/>
            <a:ext cx="7920880" cy="461665"/>
          </a:xfrm>
          <a:prstGeom prst="rect">
            <a:avLst/>
          </a:prstGeom>
          <a:noFill/>
        </p:spPr>
        <p:txBody>
          <a:bodyPr wrap="square" rtlCol="0">
            <a:spAutoFit/>
          </a:bodyPr>
          <a:lstStyle/>
          <a:p>
            <a:pPr algn="ctr"/>
            <a:r>
              <a:rPr lang="fr-FR" sz="2400" dirty="0">
                <a:latin typeface="Century" pitchFamily="18" charset="0"/>
              </a:rPr>
              <a:t>I- Savoir-être et déontologie</a:t>
            </a:r>
          </a:p>
        </p:txBody>
      </p:sp>
      <p:sp>
        <p:nvSpPr>
          <p:cNvPr id="7" name="ZoneTexte 6">
            <a:extLst>
              <a:ext uri="{FF2B5EF4-FFF2-40B4-BE49-F238E27FC236}">
                <a16:creationId xmlns:a16="http://schemas.microsoft.com/office/drawing/2014/main" id="{3AE38D31-C19E-475D-AB98-D16B28006E70}"/>
              </a:ext>
            </a:extLst>
          </p:cNvPr>
          <p:cNvSpPr txBox="1"/>
          <p:nvPr/>
        </p:nvSpPr>
        <p:spPr>
          <a:xfrm>
            <a:off x="765920" y="2262218"/>
            <a:ext cx="7920880" cy="461665"/>
          </a:xfrm>
          <a:prstGeom prst="rect">
            <a:avLst/>
          </a:prstGeom>
          <a:noFill/>
        </p:spPr>
        <p:txBody>
          <a:bodyPr wrap="square" rtlCol="0">
            <a:spAutoFit/>
          </a:bodyPr>
          <a:lstStyle/>
          <a:p>
            <a:pPr algn="ctr"/>
            <a:r>
              <a:rPr lang="fr-FR" sz="2400" dirty="0">
                <a:latin typeface="Century" pitchFamily="18" charset="0"/>
              </a:rPr>
              <a:t>II- Composition du jury</a:t>
            </a:r>
            <a:endParaRPr lang="fr-FR" sz="2000" dirty="0">
              <a:latin typeface="Century" pitchFamily="18" charset="0"/>
            </a:endParaRPr>
          </a:p>
        </p:txBody>
      </p:sp>
      <p:sp>
        <p:nvSpPr>
          <p:cNvPr id="9" name="ZoneTexte 8">
            <a:extLst>
              <a:ext uri="{FF2B5EF4-FFF2-40B4-BE49-F238E27FC236}">
                <a16:creationId xmlns:a16="http://schemas.microsoft.com/office/drawing/2014/main" id="{C0E12A26-E868-43DA-A91E-06E2D7E63DAA}"/>
              </a:ext>
            </a:extLst>
          </p:cNvPr>
          <p:cNvSpPr txBox="1"/>
          <p:nvPr/>
        </p:nvSpPr>
        <p:spPr>
          <a:xfrm>
            <a:off x="765920" y="2823319"/>
            <a:ext cx="7920880" cy="461665"/>
          </a:xfrm>
          <a:prstGeom prst="rect">
            <a:avLst/>
          </a:prstGeom>
          <a:noFill/>
        </p:spPr>
        <p:txBody>
          <a:bodyPr wrap="square" rtlCol="0">
            <a:spAutoFit/>
          </a:bodyPr>
          <a:lstStyle/>
          <a:p>
            <a:pPr algn="ctr"/>
            <a:r>
              <a:rPr lang="fr-FR" sz="2400" dirty="0">
                <a:latin typeface="Century" pitchFamily="18" charset="0"/>
              </a:rPr>
              <a:t>III- Contrôle des dossiers administratifs</a:t>
            </a:r>
          </a:p>
        </p:txBody>
      </p:sp>
      <p:sp>
        <p:nvSpPr>
          <p:cNvPr id="10" name="ZoneTexte 9">
            <a:extLst>
              <a:ext uri="{FF2B5EF4-FFF2-40B4-BE49-F238E27FC236}">
                <a16:creationId xmlns:a16="http://schemas.microsoft.com/office/drawing/2014/main" id="{63AE4867-ECE6-431D-BFCD-1CDA0BAA7F9C}"/>
              </a:ext>
            </a:extLst>
          </p:cNvPr>
          <p:cNvSpPr txBox="1"/>
          <p:nvPr/>
        </p:nvSpPr>
        <p:spPr>
          <a:xfrm>
            <a:off x="755576" y="3429000"/>
            <a:ext cx="7920880" cy="461665"/>
          </a:xfrm>
          <a:prstGeom prst="rect">
            <a:avLst/>
          </a:prstGeom>
          <a:noFill/>
        </p:spPr>
        <p:txBody>
          <a:bodyPr wrap="square" rtlCol="0">
            <a:spAutoFit/>
          </a:bodyPr>
          <a:lstStyle/>
          <a:p>
            <a:pPr algn="ctr"/>
            <a:r>
              <a:rPr lang="fr-FR" sz="2400" dirty="0">
                <a:latin typeface="Century" pitchFamily="18" charset="0"/>
              </a:rPr>
              <a:t>IV- Matériels et conditions d’examen</a:t>
            </a:r>
            <a:endParaRPr lang="fr-FR" sz="2000" dirty="0">
              <a:latin typeface="Century" pitchFamily="18" charset="0"/>
            </a:endParaRPr>
          </a:p>
        </p:txBody>
      </p:sp>
      <p:sp>
        <p:nvSpPr>
          <p:cNvPr id="11" name="ZoneTexte 10">
            <a:extLst>
              <a:ext uri="{FF2B5EF4-FFF2-40B4-BE49-F238E27FC236}">
                <a16:creationId xmlns:a16="http://schemas.microsoft.com/office/drawing/2014/main" id="{ED10E9AD-C00E-4687-A189-3FEE1D64D802}"/>
              </a:ext>
            </a:extLst>
          </p:cNvPr>
          <p:cNvSpPr txBox="1"/>
          <p:nvPr/>
        </p:nvSpPr>
        <p:spPr>
          <a:xfrm>
            <a:off x="755576" y="4080340"/>
            <a:ext cx="7920880" cy="461665"/>
          </a:xfrm>
          <a:prstGeom prst="rect">
            <a:avLst/>
          </a:prstGeom>
          <a:noFill/>
        </p:spPr>
        <p:txBody>
          <a:bodyPr wrap="square" rtlCol="0">
            <a:spAutoFit/>
          </a:bodyPr>
          <a:lstStyle/>
          <a:p>
            <a:pPr algn="ctr"/>
            <a:r>
              <a:rPr lang="fr-FR" sz="2400" dirty="0">
                <a:latin typeface="Century" pitchFamily="18" charset="0"/>
              </a:rPr>
              <a:t>V- Déroulement des épreuves</a:t>
            </a:r>
            <a:endParaRPr lang="fr-FR" sz="2000" dirty="0">
              <a:latin typeface="Century" pitchFamily="18" charset="0"/>
            </a:endParaRPr>
          </a:p>
        </p:txBody>
      </p:sp>
      <p:sp>
        <p:nvSpPr>
          <p:cNvPr id="12" name="ZoneTexte 11">
            <a:extLst>
              <a:ext uri="{FF2B5EF4-FFF2-40B4-BE49-F238E27FC236}">
                <a16:creationId xmlns:a16="http://schemas.microsoft.com/office/drawing/2014/main" id="{FA851F94-2012-46E5-B08D-D842926061BF}"/>
              </a:ext>
            </a:extLst>
          </p:cNvPr>
          <p:cNvSpPr txBox="1"/>
          <p:nvPr/>
        </p:nvSpPr>
        <p:spPr>
          <a:xfrm>
            <a:off x="797563" y="4684308"/>
            <a:ext cx="7920880" cy="461665"/>
          </a:xfrm>
          <a:prstGeom prst="rect">
            <a:avLst/>
          </a:prstGeom>
          <a:noFill/>
        </p:spPr>
        <p:txBody>
          <a:bodyPr wrap="square" rtlCol="0">
            <a:spAutoFit/>
          </a:bodyPr>
          <a:lstStyle/>
          <a:p>
            <a:pPr algn="ctr"/>
            <a:r>
              <a:rPr lang="fr-FR" sz="2400" dirty="0">
                <a:latin typeface="Century" pitchFamily="18" charset="0"/>
              </a:rPr>
              <a:t>VI- Délibération</a:t>
            </a:r>
          </a:p>
        </p:txBody>
      </p:sp>
      <p:sp>
        <p:nvSpPr>
          <p:cNvPr id="13" name="Espace réservé de la date 12"/>
          <p:cNvSpPr>
            <a:spLocks noGrp="1"/>
          </p:cNvSpPr>
          <p:nvPr>
            <p:ph type="dt" sz="half" idx="10"/>
          </p:nvPr>
        </p:nvSpPr>
        <p:spPr/>
        <p:txBody>
          <a:bodyPr/>
          <a:lstStyle/>
          <a:p>
            <a:fld id="{E4DBDF05-34CA-4425-A5F3-B88F4A3229BE}" type="datetime1">
              <a:rPr lang="fr-FR" smtClean="0"/>
              <a:t>01/07/2026</a:t>
            </a:fld>
            <a:endParaRPr lang="fr-FR"/>
          </a:p>
        </p:txBody>
      </p:sp>
      <p:pic>
        <p:nvPicPr>
          <p:cNvPr id="14" name="Image 13" descr="Une image contenant texte, Police, logo, Graphique&#10;&#10;Le contenu généré par l’IA peut être incorrect.">
            <a:extLst>
              <a:ext uri="{FF2B5EF4-FFF2-40B4-BE49-F238E27FC236}">
                <a16:creationId xmlns:a16="http://schemas.microsoft.com/office/drawing/2014/main" id="{D7C0567C-84C6-4965-BB0E-F0B4560FE9A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
        <p:nvSpPr>
          <p:cNvPr id="15" name="ZoneTexte 14">
            <a:extLst>
              <a:ext uri="{FF2B5EF4-FFF2-40B4-BE49-F238E27FC236}">
                <a16:creationId xmlns:a16="http://schemas.microsoft.com/office/drawing/2014/main" id="{FEB66163-7F13-4BA3-9246-9B5D4DB81CFF}"/>
              </a:ext>
            </a:extLst>
          </p:cNvPr>
          <p:cNvSpPr txBox="1"/>
          <p:nvPr/>
        </p:nvSpPr>
        <p:spPr>
          <a:xfrm>
            <a:off x="827584" y="5199583"/>
            <a:ext cx="7920880" cy="461665"/>
          </a:xfrm>
          <a:prstGeom prst="rect">
            <a:avLst/>
          </a:prstGeom>
          <a:noFill/>
        </p:spPr>
        <p:txBody>
          <a:bodyPr wrap="square" rtlCol="0">
            <a:spAutoFit/>
          </a:bodyPr>
          <a:lstStyle/>
          <a:p>
            <a:pPr algn="ctr"/>
            <a:r>
              <a:rPr lang="fr-FR" sz="2400" dirty="0">
                <a:latin typeface="Century" pitchFamily="18" charset="0"/>
              </a:rPr>
              <a:t>VII- Rappel de la réglementation </a:t>
            </a:r>
            <a:r>
              <a:rPr lang="fr-FR" sz="2400">
                <a:latin typeface="Century" pitchFamily="18" charset="0"/>
              </a:rPr>
              <a:t>en vigueur</a:t>
            </a:r>
            <a:endParaRPr lang="fr-FR" sz="2400"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p:bldP spid="11" grpId="0"/>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20</a:t>
            </a:fld>
            <a:endParaRPr lang="fr-FR"/>
          </a:p>
        </p:txBody>
      </p:sp>
      <p:sp>
        <p:nvSpPr>
          <p:cNvPr id="6" name="Rectangle 5"/>
          <p:cNvSpPr/>
          <p:nvPr/>
        </p:nvSpPr>
        <p:spPr>
          <a:xfrm>
            <a:off x="395536" y="1261209"/>
            <a:ext cx="8424936" cy="1015663"/>
          </a:xfrm>
          <a:prstGeom prst="rect">
            <a:avLst/>
          </a:prstGeom>
        </p:spPr>
        <p:txBody>
          <a:bodyPr wrap="square">
            <a:spAutoFit/>
          </a:bodyPr>
          <a:lstStyle/>
          <a:p>
            <a:pPr algn="just"/>
            <a:r>
              <a:rPr lang="fr-FR" sz="2000" dirty="0">
                <a:latin typeface="Century" pitchFamily="18" charset="0"/>
              </a:rPr>
              <a:t>Les pièces d’identité en cours de validité sont vérifiées avant le démarrage du QCU et avant le passage en pratique.</a:t>
            </a:r>
          </a:p>
          <a:p>
            <a:pPr algn="just"/>
            <a:endParaRPr lang="fr-FR" sz="2000" dirty="0">
              <a:latin typeface="Century" pitchFamily="18" charset="0"/>
            </a:endParaRPr>
          </a:p>
        </p:txBody>
      </p:sp>
      <p:pic>
        <p:nvPicPr>
          <p:cNvPr id="14342" name="Picture 6" descr="Résultat de recherche d'images pour &quot;cni&quot;">
            <a:hlinkClick r:id="rId2"/>
          </p:cNvPr>
          <p:cNvPicPr>
            <a:picLocks noChangeAspect="1" noChangeArrowheads="1"/>
          </p:cNvPicPr>
          <p:nvPr/>
        </p:nvPicPr>
        <p:blipFill>
          <a:blip r:embed="rId3" cstate="print"/>
          <a:srcRect/>
          <a:stretch>
            <a:fillRect/>
          </a:stretch>
        </p:blipFill>
        <p:spPr bwMode="auto">
          <a:xfrm>
            <a:off x="611560" y="2415187"/>
            <a:ext cx="2952328" cy="1229837"/>
          </a:xfrm>
          <a:prstGeom prst="rect">
            <a:avLst/>
          </a:prstGeom>
          <a:noFill/>
        </p:spPr>
      </p:pic>
      <p:pic>
        <p:nvPicPr>
          <p:cNvPr id="14344" name="Picture 8" descr="Résultat de recherche d'images pour &quot;passeport&quot;">
            <a:hlinkClick r:id="rId4"/>
          </p:cNvPr>
          <p:cNvPicPr>
            <a:picLocks noChangeAspect="1" noChangeArrowheads="1"/>
          </p:cNvPicPr>
          <p:nvPr/>
        </p:nvPicPr>
        <p:blipFill>
          <a:blip r:embed="rId5" cstate="print"/>
          <a:srcRect/>
          <a:stretch>
            <a:fillRect/>
          </a:stretch>
        </p:blipFill>
        <p:spPr bwMode="auto">
          <a:xfrm>
            <a:off x="3563888" y="2247105"/>
            <a:ext cx="2495878" cy="1613943"/>
          </a:xfrm>
          <a:prstGeom prst="rect">
            <a:avLst/>
          </a:prstGeom>
          <a:noFill/>
        </p:spPr>
      </p:pic>
      <p:sp>
        <p:nvSpPr>
          <p:cNvPr id="10" name="Espace réservé du contenu 2"/>
          <p:cNvSpPr txBox="1">
            <a:spLocks/>
          </p:cNvSpPr>
          <p:nvPr/>
        </p:nvSpPr>
        <p:spPr>
          <a:xfrm>
            <a:off x="497967" y="404664"/>
            <a:ext cx="7890458" cy="792088"/>
          </a:xfrm>
          <a:prstGeom prst="rect">
            <a:avLst/>
          </a:prstGeom>
        </p:spPr>
        <p:txBody>
          <a:bodyPr>
            <a:normAutofit fontScale="85000" lnSpcReduction="20000"/>
          </a:bodyPr>
          <a:lstStyle/>
          <a:p>
            <a:pPr algn="ctr"/>
            <a:r>
              <a:rPr lang="fr-FR" sz="3200" b="1" u="sng" dirty="0">
                <a:solidFill>
                  <a:schemeClr val="accent1">
                    <a:lumMod val="75000"/>
                  </a:schemeClr>
                </a:solidFill>
                <a:latin typeface="Century" pitchFamily="18" charset="0"/>
              </a:rPr>
              <a:t>Dossier stagiaire - Contrôle de l’identité </a:t>
            </a:r>
          </a:p>
          <a:p>
            <a:pPr algn="ctr"/>
            <a:r>
              <a:rPr lang="fr-FR" sz="3200" b="1" u="sng" dirty="0">
                <a:solidFill>
                  <a:schemeClr val="accent1">
                    <a:lumMod val="75000"/>
                  </a:schemeClr>
                </a:solidFill>
                <a:latin typeface="Century" pitchFamily="18" charset="0"/>
              </a:rPr>
              <a:t>des candidats</a:t>
            </a:r>
          </a:p>
        </p:txBody>
      </p:sp>
      <p:sp>
        <p:nvSpPr>
          <p:cNvPr id="5" name="ZoneTexte 4"/>
          <p:cNvSpPr txBox="1"/>
          <p:nvPr/>
        </p:nvSpPr>
        <p:spPr>
          <a:xfrm>
            <a:off x="6317984" y="2843644"/>
            <a:ext cx="2160240" cy="369332"/>
          </a:xfrm>
          <a:prstGeom prst="rect">
            <a:avLst/>
          </a:prstGeom>
          <a:noFill/>
        </p:spPr>
        <p:txBody>
          <a:bodyPr wrap="square" rtlCol="0">
            <a:spAutoFit/>
          </a:bodyPr>
          <a:lstStyle/>
          <a:p>
            <a:r>
              <a:rPr lang="fr-FR" dirty="0"/>
              <a:t>TITRE DE SEJOUR</a:t>
            </a:r>
          </a:p>
        </p:txBody>
      </p:sp>
      <p:sp>
        <p:nvSpPr>
          <p:cNvPr id="13" name="Espace réservé du contenu 4"/>
          <p:cNvSpPr txBox="1">
            <a:spLocks/>
          </p:cNvSpPr>
          <p:nvPr/>
        </p:nvSpPr>
        <p:spPr>
          <a:xfrm>
            <a:off x="1766887" y="4437112"/>
            <a:ext cx="6089880" cy="1368152"/>
          </a:xfrm>
          <a:prstGeom prst="rect">
            <a:avLst/>
          </a:prstGeom>
        </p:spPr>
        <p:txBody>
          <a:bodyPr vert="horz" lIns="91440" tIns="45720" rIns="91440" bIns="45720" rtlCol="0">
            <a:noAutofit/>
          </a:bodyPr>
          <a:lstStyle/>
          <a:p>
            <a:pPr algn="just"/>
            <a:r>
              <a:rPr lang="fr-FR" sz="1400" dirty="0">
                <a:latin typeface="Century" panose="02040604050505020304" pitchFamily="18" charset="0"/>
              </a:rPr>
              <a:t>A noter… Un récépissé de demande de titre de séjour ou de demande de renouvellement de titre de séjour n’est valable que si la pièce d’identité initiale l’accompagne (carte d’identité/passeport du pays d’origine s’il s’agit d’une première demande ou titre de séjour original s’il s’agit d’un renouvellement).</a:t>
            </a:r>
          </a:p>
        </p:txBody>
      </p:sp>
      <p:sp>
        <p:nvSpPr>
          <p:cNvPr id="9" name="Espace réservé de la date 8"/>
          <p:cNvSpPr>
            <a:spLocks noGrp="1"/>
          </p:cNvSpPr>
          <p:nvPr>
            <p:ph type="dt" sz="half" idx="10"/>
          </p:nvPr>
        </p:nvSpPr>
        <p:spPr/>
        <p:txBody>
          <a:bodyPr/>
          <a:lstStyle/>
          <a:p>
            <a:fld id="{A2A68AFB-5995-482A-9E9F-98D6F86DDB9F}" type="datetime1">
              <a:rPr lang="fr-FR" smtClean="0"/>
              <a:t>01/07/2026</a:t>
            </a:fld>
            <a:endParaRPr lang="fr-FR"/>
          </a:p>
        </p:txBody>
      </p:sp>
    </p:spTree>
    <p:extLst>
      <p:ext uri="{BB962C8B-B14F-4D97-AF65-F5344CB8AC3E}">
        <p14:creationId xmlns:p14="http://schemas.microsoft.com/office/powerpoint/2010/main" val="109100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21</a:t>
            </a:fld>
            <a:endParaRPr lang="fr-FR"/>
          </a:p>
        </p:txBody>
      </p:sp>
      <p:sp>
        <p:nvSpPr>
          <p:cNvPr id="9" name="Espace réservé du contenu 4"/>
          <p:cNvSpPr txBox="1">
            <a:spLocks/>
          </p:cNvSpPr>
          <p:nvPr/>
        </p:nvSpPr>
        <p:spPr>
          <a:xfrm>
            <a:off x="323528" y="1484784"/>
            <a:ext cx="8538152" cy="1872208"/>
          </a:xfrm>
          <a:prstGeom prst="rect">
            <a:avLst/>
          </a:prstGeom>
        </p:spPr>
        <p:txBody>
          <a:bodyPr vert="horz" lIns="91440" tIns="45720" rIns="91440" bIns="45720" rtlCol="0">
            <a:normAutofit/>
          </a:bodyPr>
          <a:lstStyle/>
          <a:p>
            <a:pPr algn="just"/>
            <a:r>
              <a:rPr lang="fr-FR" sz="2000" dirty="0">
                <a:latin typeface="Century" pitchFamily="18" charset="0"/>
              </a:rPr>
              <a:t>Le jury vérifie la présence des tests de branche ou des tests B1 par candidat (prérequis de maîtrise de la langue française). </a:t>
            </a:r>
          </a:p>
          <a:p>
            <a:pPr algn="just"/>
            <a:endParaRPr lang="fr-FR" sz="2000" dirty="0">
              <a:latin typeface="Century" pitchFamily="18" charset="0"/>
            </a:endParaRPr>
          </a:p>
          <a:p>
            <a:pPr algn="just"/>
            <a:r>
              <a:rPr lang="fr-FR" sz="2000" dirty="0">
                <a:latin typeface="Century" pitchFamily="18" charset="0"/>
              </a:rPr>
              <a:t>Il contrôle sa correction, sa logique et en cas d’absence du document, il refuse le passage du candidat.</a:t>
            </a:r>
            <a:r>
              <a:rPr lang="fr-FR" dirty="0">
                <a:latin typeface="Century" pitchFamily="18" charset="0"/>
              </a:rPr>
              <a:t>	</a:t>
            </a:r>
          </a:p>
        </p:txBody>
      </p:sp>
      <p:pic>
        <p:nvPicPr>
          <p:cNvPr id="16386" name="Picture 2" descr="Image associée">
            <a:hlinkClick r:id="rId2"/>
          </p:cNvPr>
          <p:cNvPicPr>
            <a:picLocks noChangeAspect="1" noChangeArrowheads="1"/>
          </p:cNvPicPr>
          <p:nvPr/>
        </p:nvPicPr>
        <p:blipFill>
          <a:blip r:embed="rId3" cstate="print"/>
          <a:srcRect/>
          <a:stretch>
            <a:fillRect/>
          </a:stretch>
        </p:blipFill>
        <p:spPr bwMode="auto">
          <a:xfrm>
            <a:off x="683568" y="3745640"/>
            <a:ext cx="1584176" cy="2282711"/>
          </a:xfrm>
          <a:prstGeom prst="rect">
            <a:avLst/>
          </a:prstGeom>
          <a:noFill/>
        </p:spPr>
      </p:pic>
      <p:sp>
        <p:nvSpPr>
          <p:cNvPr id="6" name="Espace réservé du contenu 2"/>
          <p:cNvSpPr txBox="1">
            <a:spLocks/>
          </p:cNvSpPr>
          <p:nvPr/>
        </p:nvSpPr>
        <p:spPr>
          <a:xfrm>
            <a:off x="497967" y="548680"/>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Dossier stagiaire - Tests de prérequis</a:t>
            </a:r>
          </a:p>
        </p:txBody>
      </p:sp>
      <p:sp>
        <p:nvSpPr>
          <p:cNvPr id="7" name="Espace réservé du contenu 4"/>
          <p:cNvSpPr txBox="1">
            <a:spLocks/>
          </p:cNvSpPr>
          <p:nvPr/>
        </p:nvSpPr>
        <p:spPr>
          <a:xfrm>
            <a:off x="2771800" y="3446835"/>
            <a:ext cx="6089880" cy="2880320"/>
          </a:xfrm>
          <a:prstGeom prst="rect">
            <a:avLst/>
          </a:prstGeom>
        </p:spPr>
        <p:txBody>
          <a:bodyPr vert="horz" lIns="91440" tIns="45720" rIns="91440" bIns="45720" rtlCol="0">
            <a:noAutofit/>
          </a:bodyPr>
          <a:lstStyle/>
          <a:p>
            <a:pPr algn="just"/>
            <a:r>
              <a:rPr lang="fr-FR" sz="1400" dirty="0">
                <a:latin typeface="Century" panose="02040604050505020304" pitchFamily="18" charset="0"/>
              </a:rPr>
              <a:t>A noter… Le niveau B1 du cadre européen des langues correspond à Le Niveau B1 correspond aux spécifications du </a:t>
            </a:r>
            <a:r>
              <a:rPr lang="fr-FR" sz="1400" b="1" dirty="0">
                <a:latin typeface="Century" panose="02040604050505020304" pitchFamily="18" charset="0"/>
              </a:rPr>
              <a:t>niveau seuil</a:t>
            </a:r>
            <a:r>
              <a:rPr lang="fr-FR" sz="1400" dirty="0">
                <a:latin typeface="Century" panose="02040604050505020304" pitchFamily="18" charset="0"/>
              </a:rPr>
              <a:t> pour un visiteur en pays étranger. L’utilisateur du niveau B1 peut:</a:t>
            </a:r>
          </a:p>
          <a:p>
            <a:pPr algn="just"/>
            <a:r>
              <a:rPr lang="fr-FR" sz="1400" dirty="0">
                <a:latin typeface="Century" panose="02040604050505020304" pitchFamily="18" charset="0"/>
              </a:rPr>
              <a:t>-  comprendre les points essentiels quand un langage clair et standard est utilisé et s'il s'agit de choses familières dans le travail, à l'école, dans les loisirs, etc.</a:t>
            </a:r>
          </a:p>
          <a:p>
            <a:pPr algn="just"/>
            <a:r>
              <a:rPr lang="fr-FR" sz="1400" dirty="0">
                <a:latin typeface="Century" panose="02040604050505020304" pitchFamily="18" charset="0"/>
              </a:rPr>
              <a:t>- se débrouiller dans la plupart des situations rencontrées en voyage dans une région où la langue cible est parlée.</a:t>
            </a:r>
          </a:p>
          <a:p>
            <a:pPr algn="just"/>
            <a:r>
              <a:rPr lang="fr-FR" sz="1400" dirty="0">
                <a:latin typeface="Century" panose="02040604050505020304" pitchFamily="18" charset="0"/>
              </a:rPr>
              <a:t>- produire un discours simple et cohérent sur des sujets familiers et dans ses domaines d'intérêt.</a:t>
            </a:r>
          </a:p>
          <a:p>
            <a:pPr algn="just"/>
            <a:r>
              <a:rPr lang="fr-FR" sz="1400" dirty="0">
                <a:latin typeface="Century" panose="02040604050505020304" pitchFamily="18" charset="0"/>
              </a:rPr>
              <a:t>- raconter un événement, une expérience ou un rêve, décrire un espoir ou un but et exposer brièvement des raisons ou explications pour un projet ou une idée.</a:t>
            </a:r>
          </a:p>
        </p:txBody>
      </p:sp>
      <p:sp>
        <p:nvSpPr>
          <p:cNvPr id="8" name="Espace réservé de la date 7"/>
          <p:cNvSpPr>
            <a:spLocks noGrp="1"/>
          </p:cNvSpPr>
          <p:nvPr>
            <p:ph type="dt" sz="half" idx="10"/>
          </p:nvPr>
        </p:nvSpPr>
        <p:spPr/>
        <p:txBody>
          <a:bodyPr/>
          <a:lstStyle/>
          <a:p>
            <a:fld id="{A9AAA5B4-132B-4442-8438-87553DD1B494}" type="datetime1">
              <a:rPr lang="fr-FR" smtClean="0"/>
              <a:t>01/07/2026</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204864"/>
            <a:ext cx="8542704" cy="720080"/>
          </a:xfrm>
        </p:spPr>
        <p:txBody>
          <a:bodyPr>
            <a:normAutofit/>
          </a:bodyPr>
          <a:lstStyle/>
          <a:p>
            <a:pPr algn="ctr">
              <a:buNone/>
            </a:pPr>
            <a:r>
              <a:rPr lang="fr-FR" sz="2000" dirty="0">
                <a:latin typeface="Century" pitchFamily="18" charset="0"/>
              </a:rPr>
              <a:t>Le dossier comporte les justificatifs de secourisme (SST valide) et EPI	</a:t>
            </a:r>
          </a:p>
          <a:p>
            <a:pPr>
              <a:buNone/>
            </a:pPr>
            <a:endParaRPr lang="fr-FR" sz="18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9B523A12-BF56-4F27-8DF7-8B8F6AA1CBF8}" type="slidenum">
              <a:rPr lang="fr-FR" smtClean="0"/>
              <a:pPr/>
              <a:t>22</a:t>
            </a:fld>
            <a:endParaRPr lang="fr-FR"/>
          </a:p>
        </p:txBody>
      </p:sp>
      <p:pic>
        <p:nvPicPr>
          <p:cNvPr id="14338" name="Picture 2" descr="Résultat de recherche d'images pour &quot;carte sst&quot;">
            <a:hlinkClick r:id="rId2"/>
          </p:cNvPr>
          <p:cNvPicPr>
            <a:picLocks noChangeAspect="1" noChangeArrowheads="1"/>
          </p:cNvPicPr>
          <p:nvPr/>
        </p:nvPicPr>
        <p:blipFill>
          <a:blip r:embed="rId3" cstate="print"/>
          <a:srcRect/>
          <a:stretch>
            <a:fillRect/>
          </a:stretch>
        </p:blipFill>
        <p:spPr bwMode="auto">
          <a:xfrm>
            <a:off x="497967" y="3212976"/>
            <a:ext cx="3641985" cy="1533526"/>
          </a:xfrm>
          <a:prstGeom prst="rect">
            <a:avLst/>
          </a:prstGeom>
          <a:noFill/>
        </p:spPr>
      </p:pic>
      <p:pic>
        <p:nvPicPr>
          <p:cNvPr id="14340" name="Picture 4" descr="Résultat de recherche d'images pour &quot;sst&quot;">
            <a:hlinkClick r:id="rId4"/>
          </p:cNvPr>
          <p:cNvPicPr>
            <a:picLocks noChangeAspect="1" noChangeArrowheads="1"/>
          </p:cNvPicPr>
          <p:nvPr/>
        </p:nvPicPr>
        <p:blipFill>
          <a:blip r:embed="rId5" cstate="print"/>
          <a:srcRect/>
          <a:stretch>
            <a:fillRect/>
          </a:stretch>
        </p:blipFill>
        <p:spPr bwMode="auto">
          <a:xfrm>
            <a:off x="4649451" y="3007630"/>
            <a:ext cx="1944216" cy="1944217"/>
          </a:xfrm>
          <a:prstGeom prst="rect">
            <a:avLst/>
          </a:prstGeom>
          <a:noFill/>
        </p:spPr>
      </p:pic>
      <p:sp>
        <p:nvSpPr>
          <p:cNvPr id="10" name="Espace réservé du contenu 2"/>
          <p:cNvSpPr txBox="1">
            <a:spLocks/>
          </p:cNvSpPr>
          <p:nvPr/>
        </p:nvSpPr>
        <p:spPr>
          <a:xfrm>
            <a:off x="497967" y="404664"/>
            <a:ext cx="7890458" cy="792088"/>
          </a:xfrm>
          <a:prstGeom prst="rect">
            <a:avLst/>
          </a:prstGeom>
        </p:spPr>
        <p:txBody>
          <a:bodyPr>
            <a:normAutofit/>
          </a:bodyPr>
          <a:lstStyle/>
          <a:p>
            <a:pPr algn="ctr"/>
            <a:r>
              <a:rPr lang="fr-FR" sz="3200" b="1" dirty="0">
                <a:solidFill>
                  <a:schemeClr val="accent1">
                    <a:lumMod val="75000"/>
                  </a:schemeClr>
                </a:solidFill>
                <a:latin typeface="Century" pitchFamily="18" charset="0"/>
              </a:rPr>
              <a:t>      </a:t>
            </a:r>
            <a:r>
              <a:rPr lang="fr-FR" sz="3200" b="1" u="sng" dirty="0">
                <a:solidFill>
                  <a:schemeClr val="accent1">
                    <a:lumMod val="75000"/>
                  </a:schemeClr>
                </a:solidFill>
                <a:latin typeface="Century" pitchFamily="18" charset="0"/>
              </a:rPr>
              <a:t>Dossier stagiaire - Justificatifs</a:t>
            </a:r>
          </a:p>
        </p:txBody>
      </p:sp>
      <p:pic>
        <p:nvPicPr>
          <p:cNvPr id="5" name="Image 4">
            <a:extLst>
              <a:ext uri="{FF2B5EF4-FFF2-40B4-BE49-F238E27FC236}">
                <a16:creationId xmlns:a16="http://schemas.microsoft.com/office/drawing/2014/main" id="{EE1F1668-20BE-42D9-A71A-A64CB108EA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7037" y="2931988"/>
            <a:ext cx="2095500" cy="2095500"/>
          </a:xfrm>
          <a:prstGeom prst="rect">
            <a:avLst/>
          </a:prstGeom>
        </p:spPr>
      </p:pic>
      <p:sp>
        <p:nvSpPr>
          <p:cNvPr id="8" name="Espace réservé de la date 7"/>
          <p:cNvSpPr>
            <a:spLocks noGrp="1"/>
          </p:cNvSpPr>
          <p:nvPr>
            <p:ph type="dt" sz="half" idx="10"/>
          </p:nvPr>
        </p:nvSpPr>
        <p:spPr/>
        <p:txBody>
          <a:bodyPr/>
          <a:lstStyle/>
          <a:p>
            <a:fld id="{293081D4-F187-464A-B919-9C45AE19594F}" type="datetime1">
              <a:rPr lang="fr-FR" smtClean="0"/>
              <a:t>01/07/2026</a:t>
            </a:fld>
            <a:endParaRPr lang="fr-FR"/>
          </a:p>
        </p:txBody>
      </p:sp>
      <p:pic>
        <p:nvPicPr>
          <p:cNvPr id="11" name="Image 10" descr="Une image contenant texte, Police, logo, Graphique&#10;&#10;Le contenu généré par l’IA peut être incorrect.">
            <a:extLst>
              <a:ext uri="{FF2B5EF4-FFF2-40B4-BE49-F238E27FC236}">
                <a16:creationId xmlns:a16="http://schemas.microsoft.com/office/drawing/2014/main" id="{547734A6-A680-47D5-A1B3-F69EB9CAAA6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55257" y="620688"/>
            <a:ext cx="816343" cy="93865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23</a:t>
            </a:fld>
            <a:endParaRPr lang="fr-FR"/>
          </a:p>
        </p:txBody>
      </p:sp>
      <p:sp>
        <p:nvSpPr>
          <p:cNvPr id="5" name="ZoneTexte 4"/>
          <p:cNvSpPr txBox="1"/>
          <p:nvPr/>
        </p:nvSpPr>
        <p:spPr>
          <a:xfrm>
            <a:off x="1433284" y="3853497"/>
            <a:ext cx="6408712" cy="1015663"/>
          </a:xfrm>
          <a:prstGeom prst="rect">
            <a:avLst/>
          </a:prstGeom>
          <a:noFill/>
        </p:spPr>
        <p:txBody>
          <a:bodyPr wrap="square" rtlCol="0">
            <a:spAutoFit/>
          </a:bodyPr>
          <a:lstStyle/>
          <a:p>
            <a:pPr algn="just"/>
            <a:r>
              <a:rPr lang="fr-FR" sz="2000" dirty="0">
                <a:latin typeface="Century" pitchFamily="18" charset="0"/>
              </a:rPr>
              <a:t>Le président du jury présente les membres du jury ainsi que le déroulement des épreuves aux stagiaires.</a:t>
            </a:r>
          </a:p>
        </p:txBody>
      </p:sp>
      <p:pic>
        <p:nvPicPr>
          <p:cNvPr id="12290" name="Picture 2" descr="Résultat de recherche d'images pour &quot;présentation&quot;">
            <a:hlinkClick r:id="rId2"/>
          </p:cNvPr>
          <p:cNvPicPr>
            <a:picLocks noChangeAspect="1" noChangeArrowheads="1"/>
          </p:cNvPicPr>
          <p:nvPr/>
        </p:nvPicPr>
        <p:blipFill>
          <a:blip r:embed="rId3" cstate="print"/>
          <a:srcRect/>
          <a:stretch>
            <a:fillRect/>
          </a:stretch>
        </p:blipFill>
        <p:spPr bwMode="auto">
          <a:xfrm>
            <a:off x="3152793" y="1599033"/>
            <a:ext cx="2910421" cy="1397919"/>
          </a:xfrm>
          <a:prstGeom prst="rect">
            <a:avLst/>
          </a:prstGeom>
          <a:noFill/>
        </p:spPr>
      </p:pic>
      <p:sp>
        <p:nvSpPr>
          <p:cNvPr id="9" name="Espace réservé du contenu 2"/>
          <p:cNvSpPr txBox="1">
            <a:spLocks/>
          </p:cNvSpPr>
          <p:nvPr/>
        </p:nvSpPr>
        <p:spPr>
          <a:xfrm>
            <a:off x="497967" y="404664"/>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Présentation du jury</a:t>
            </a:r>
          </a:p>
        </p:txBody>
      </p:sp>
      <p:sp>
        <p:nvSpPr>
          <p:cNvPr id="6" name="Espace réservé de la date 5"/>
          <p:cNvSpPr>
            <a:spLocks noGrp="1"/>
          </p:cNvSpPr>
          <p:nvPr>
            <p:ph type="dt" sz="half" idx="10"/>
          </p:nvPr>
        </p:nvSpPr>
        <p:spPr/>
        <p:txBody>
          <a:bodyPr/>
          <a:lstStyle/>
          <a:p>
            <a:fld id="{B6B0B148-BBD5-4FC9-9A49-FEAE8B988875}"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36AFFB5D-FD4D-4DB9-A112-E8B328919BD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extLst>
      <p:ext uri="{BB962C8B-B14F-4D97-AF65-F5344CB8AC3E}">
        <p14:creationId xmlns:p14="http://schemas.microsoft.com/office/powerpoint/2010/main" val="1922873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24</a:t>
            </a:fld>
            <a:endParaRPr lang="fr-FR"/>
          </a:p>
        </p:txBody>
      </p:sp>
      <p:sp>
        <p:nvSpPr>
          <p:cNvPr id="6" name="ZoneTexte 5"/>
          <p:cNvSpPr txBox="1"/>
          <p:nvPr/>
        </p:nvSpPr>
        <p:spPr>
          <a:xfrm>
            <a:off x="323528" y="1571612"/>
            <a:ext cx="8424936" cy="646331"/>
          </a:xfrm>
          <a:prstGeom prst="rect">
            <a:avLst/>
          </a:prstGeom>
          <a:noFill/>
        </p:spPr>
        <p:txBody>
          <a:bodyPr wrap="square" rtlCol="0">
            <a:spAutoFit/>
          </a:bodyPr>
          <a:lstStyle/>
          <a:p>
            <a:pPr algn="ctr"/>
            <a:r>
              <a:rPr lang="fr-FR" sz="3600" b="1" dirty="0">
                <a:solidFill>
                  <a:schemeClr val="tx2">
                    <a:lumMod val="75000"/>
                  </a:schemeClr>
                </a:solidFill>
                <a:latin typeface="Century" pitchFamily="18" charset="0"/>
              </a:rPr>
              <a:t>IV- Matériels et conditions d’examen </a:t>
            </a:r>
          </a:p>
        </p:txBody>
      </p:sp>
      <p:sp>
        <p:nvSpPr>
          <p:cNvPr id="9" name="Bulle ronde 8"/>
          <p:cNvSpPr/>
          <p:nvPr/>
        </p:nvSpPr>
        <p:spPr>
          <a:xfrm>
            <a:off x="4344917" y="2132856"/>
            <a:ext cx="2592288" cy="1800200"/>
          </a:xfrm>
          <a:prstGeom prst="wedgeEllipseCallou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atin typeface="Century" pitchFamily="18" charset="0"/>
              </a:rPr>
              <a:t>Cahier de charges de la  CPNEFP en cours de validité</a:t>
            </a:r>
          </a:p>
        </p:txBody>
      </p:sp>
      <p:pic>
        <p:nvPicPr>
          <p:cNvPr id="11266" name="Picture 2" descr="Résultat de recherche d'images pour &quot;controle&quot;">
            <a:hlinkClick r:id="rId2"/>
          </p:cNvPr>
          <p:cNvPicPr>
            <a:picLocks noChangeAspect="1" noChangeArrowheads="1"/>
          </p:cNvPicPr>
          <p:nvPr/>
        </p:nvPicPr>
        <p:blipFill>
          <a:blip r:embed="rId3" cstate="print"/>
          <a:srcRect/>
          <a:stretch>
            <a:fillRect/>
          </a:stretch>
        </p:blipFill>
        <p:spPr bwMode="auto">
          <a:xfrm>
            <a:off x="2891929" y="4221088"/>
            <a:ext cx="2863355" cy="1901975"/>
          </a:xfrm>
          <a:prstGeom prst="rect">
            <a:avLst/>
          </a:prstGeom>
          <a:noFill/>
        </p:spPr>
      </p:pic>
      <p:sp>
        <p:nvSpPr>
          <p:cNvPr id="7" name="Espace réservé de la date 6"/>
          <p:cNvSpPr>
            <a:spLocks noGrp="1"/>
          </p:cNvSpPr>
          <p:nvPr>
            <p:ph type="dt" sz="half" idx="10"/>
          </p:nvPr>
        </p:nvSpPr>
        <p:spPr/>
        <p:txBody>
          <a:bodyPr/>
          <a:lstStyle/>
          <a:p>
            <a:fld id="{CDA8A575-9505-4D76-A8F8-D3EF0C42EE6B}"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6FAB069F-109C-44FC-B872-6DDF1735B7D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25</a:t>
            </a:fld>
            <a:endParaRPr lang="fr-FR"/>
          </a:p>
        </p:txBody>
      </p:sp>
      <p:sp>
        <p:nvSpPr>
          <p:cNvPr id="7" name="ZoneTexte 6"/>
          <p:cNvSpPr txBox="1"/>
          <p:nvPr/>
        </p:nvSpPr>
        <p:spPr>
          <a:xfrm>
            <a:off x="539552" y="1117193"/>
            <a:ext cx="8208912" cy="1323439"/>
          </a:xfrm>
          <a:prstGeom prst="rect">
            <a:avLst/>
          </a:prstGeom>
          <a:noFill/>
        </p:spPr>
        <p:txBody>
          <a:bodyPr wrap="square" rtlCol="0">
            <a:spAutoFit/>
          </a:bodyPr>
          <a:lstStyle/>
          <a:p>
            <a:r>
              <a:rPr lang="fr-FR" sz="2000" dirty="0">
                <a:latin typeface="Century" pitchFamily="18" charset="0"/>
              </a:rPr>
              <a:t>Pas de possibilité de communication entre les candidats ou avec l’extérieur</a:t>
            </a:r>
          </a:p>
          <a:p>
            <a:r>
              <a:rPr lang="fr-FR" sz="2000" dirty="0">
                <a:latin typeface="Century" pitchFamily="18" charset="0"/>
              </a:rPr>
              <a:t>Pas de possibilité de recourir à une documentation, support papier ou informatique.</a:t>
            </a:r>
            <a:endParaRPr lang="fr-FR" sz="2000" dirty="0"/>
          </a:p>
        </p:txBody>
      </p:sp>
      <p:pic>
        <p:nvPicPr>
          <p:cNvPr id="7170" name="Picture 2" descr="Image associée">
            <a:hlinkClick r:id="rId2"/>
          </p:cNvPr>
          <p:cNvPicPr>
            <a:picLocks noChangeAspect="1" noChangeArrowheads="1"/>
          </p:cNvPicPr>
          <p:nvPr/>
        </p:nvPicPr>
        <p:blipFill>
          <a:blip r:embed="rId3" cstate="print"/>
          <a:srcRect/>
          <a:stretch>
            <a:fillRect/>
          </a:stretch>
        </p:blipFill>
        <p:spPr bwMode="auto">
          <a:xfrm>
            <a:off x="1547664" y="2482873"/>
            <a:ext cx="6819900" cy="3322391"/>
          </a:xfrm>
          <a:prstGeom prst="rect">
            <a:avLst/>
          </a:prstGeom>
          <a:noFill/>
        </p:spPr>
      </p:pic>
      <p:sp>
        <p:nvSpPr>
          <p:cNvPr id="5" name="Espace réservé du contenu 2"/>
          <p:cNvSpPr txBox="1">
            <a:spLocks/>
          </p:cNvSpPr>
          <p:nvPr/>
        </p:nvSpPr>
        <p:spPr>
          <a:xfrm>
            <a:off x="251520" y="404664"/>
            <a:ext cx="8496944"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Gestion des candidats</a:t>
            </a:r>
          </a:p>
        </p:txBody>
      </p:sp>
      <p:sp>
        <p:nvSpPr>
          <p:cNvPr id="6" name="Espace réservé de la date 5"/>
          <p:cNvSpPr>
            <a:spLocks noGrp="1"/>
          </p:cNvSpPr>
          <p:nvPr>
            <p:ph type="dt" sz="half" idx="10"/>
          </p:nvPr>
        </p:nvSpPr>
        <p:spPr/>
        <p:txBody>
          <a:bodyPr/>
          <a:lstStyle/>
          <a:p>
            <a:fld id="{44AE420D-38B8-4837-AEFC-A5F883380CC1}" type="datetime1">
              <a:rPr lang="fr-FR" smtClean="0"/>
              <a:t>01/07/2026</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26</a:t>
            </a:fld>
            <a:endParaRPr lang="fr-FR"/>
          </a:p>
        </p:txBody>
      </p:sp>
      <p:sp>
        <p:nvSpPr>
          <p:cNvPr id="7" name="ZoneTexte 6"/>
          <p:cNvSpPr txBox="1"/>
          <p:nvPr/>
        </p:nvSpPr>
        <p:spPr>
          <a:xfrm>
            <a:off x="539552" y="625912"/>
            <a:ext cx="8208912" cy="1938992"/>
          </a:xfrm>
          <a:prstGeom prst="rect">
            <a:avLst/>
          </a:prstGeom>
          <a:noFill/>
        </p:spPr>
        <p:txBody>
          <a:bodyPr wrap="square" rtlCol="0">
            <a:spAutoFit/>
          </a:bodyPr>
          <a:lstStyle/>
          <a:p>
            <a:pPr algn="just"/>
            <a:r>
              <a:rPr lang="fr-FR" sz="2000" dirty="0">
                <a:latin typeface="Century" pitchFamily="18" charset="0"/>
              </a:rPr>
              <a:t>Les stagiaires sont installés dans une salle empêchant toute communication entre les candidats en fin de pratique et ceux qui attendent leur tour.</a:t>
            </a:r>
          </a:p>
          <a:p>
            <a:pPr algn="just"/>
            <a:endParaRPr lang="fr-FR" sz="2000" dirty="0">
              <a:latin typeface="Century" pitchFamily="18" charset="0"/>
            </a:endParaRPr>
          </a:p>
          <a:p>
            <a:pPr algn="just"/>
            <a:r>
              <a:rPr lang="fr-FR" sz="2000" dirty="0">
                <a:latin typeface="Century" pitchFamily="18" charset="0"/>
              </a:rPr>
              <a:t>Les téléphones portables sont éteints et rangés  jusqu’à la fin des épreuves.</a:t>
            </a:r>
          </a:p>
        </p:txBody>
      </p:sp>
      <p:pic>
        <p:nvPicPr>
          <p:cNvPr id="45058" name="Picture 2" descr="Image associée">
            <a:hlinkClick r:id="rId2"/>
          </p:cNvPr>
          <p:cNvPicPr>
            <a:picLocks noChangeAspect="1" noChangeArrowheads="1"/>
          </p:cNvPicPr>
          <p:nvPr/>
        </p:nvPicPr>
        <p:blipFill>
          <a:blip r:embed="rId3" cstate="print"/>
          <a:srcRect/>
          <a:stretch>
            <a:fillRect/>
          </a:stretch>
        </p:blipFill>
        <p:spPr bwMode="auto">
          <a:xfrm>
            <a:off x="5148064" y="3140968"/>
            <a:ext cx="3400062" cy="2550047"/>
          </a:xfrm>
          <a:prstGeom prst="rect">
            <a:avLst/>
          </a:prstGeom>
          <a:noFill/>
        </p:spPr>
      </p:pic>
      <p:pic>
        <p:nvPicPr>
          <p:cNvPr id="5" name="Picture 2" descr="Résultat de recherche d'images pour &quot;téléphone portable interdit&quot;">
            <a:hlinkClick r:id="rId4"/>
          </p:cNvPr>
          <p:cNvPicPr>
            <a:picLocks noChangeAspect="1" noChangeArrowheads="1"/>
          </p:cNvPicPr>
          <p:nvPr/>
        </p:nvPicPr>
        <p:blipFill>
          <a:blip r:embed="rId5" cstate="print"/>
          <a:srcRect/>
          <a:stretch>
            <a:fillRect/>
          </a:stretch>
        </p:blipFill>
        <p:spPr bwMode="auto">
          <a:xfrm>
            <a:off x="323528" y="3212976"/>
            <a:ext cx="2210197" cy="2210198"/>
          </a:xfrm>
          <a:prstGeom prst="rect">
            <a:avLst/>
          </a:prstGeom>
          <a:noFill/>
        </p:spPr>
      </p:pic>
      <p:pic>
        <p:nvPicPr>
          <p:cNvPr id="45060" name="Picture 4" descr="Résultat de recherche d'images pour &quot;livret cqp-aps&quot;">
            <a:hlinkClick r:id="rId6"/>
          </p:cNvPr>
          <p:cNvPicPr>
            <a:picLocks noChangeAspect="1" noChangeArrowheads="1"/>
          </p:cNvPicPr>
          <p:nvPr/>
        </p:nvPicPr>
        <p:blipFill>
          <a:blip r:embed="rId7" cstate="print"/>
          <a:srcRect/>
          <a:stretch>
            <a:fillRect/>
          </a:stretch>
        </p:blipFill>
        <p:spPr bwMode="auto">
          <a:xfrm>
            <a:off x="2843808" y="3212976"/>
            <a:ext cx="1670803" cy="2334023"/>
          </a:xfrm>
          <a:prstGeom prst="rect">
            <a:avLst/>
          </a:prstGeom>
          <a:noFill/>
        </p:spPr>
      </p:pic>
      <p:sp>
        <p:nvSpPr>
          <p:cNvPr id="8" name="Espace réservé de la date 7"/>
          <p:cNvSpPr>
            <a:spLocks noGrp="1"/>
          </p:cNvSpPr>
          <p:nvPr>
            <p:ph type="dt" sz="half" idx="10"/>
          </p:nvPr>
        </p:nvSpPr>
        <p:spPr/>
        <p:txBody>
          <a:bodyPr/>
          <a:lstStyle/>
          <a:p>
            <a:fld id="{F357F4E2-49CB-475E-ACC3-5F7F4B5B43C6}" type="datetime1">
              <a:rPr lang="fr-FR" smtClean="0"/>
              <a:t>01/07/2026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27</a:t>
            </a:fld>
            <a:endParaRPr lang="fr-FR"/>
          </a:p>
        </p:txBody>
      </p:sp>
      <p:sp>
        <p:nvSpPr>
          <p:cNvPr id="8" name="Espace réservé du contenu 2"/>
          <p:cNvSpPr>
            <a:spLocks noGrp="1"/>
          </p:cNvSpPr>
          <p:nvPr>
            <p:ph idx="1"/>
          </p:nvPr>
        </p:nvSpPr>
        <p:spPr>
          <a:xfrm>
            <a:off x="611560" y="2060848"/>
            <a:ext cx="8075160" cy="837551"/>
          </a:xfrm>
        </p:spPr>
        <p:txBody>
          <a:bodyPr>
            <a:normAutofit/>
          </a:bodyPr>
          <a:lstStyle/>
          <a:p>
            <a:pPr algn="ctr">
              <a:buNone/>
            </a:pPr>
            <a:r>
              <a:rPr lang="fr-FR" sz="2000" dirty="0">
                <a:latin typeface="Century" pitchFamily="18" charset="0"/>
              </a:rPr>
              <a:t>Au moins un membre du jury doit être constamment présent dans la salle où se déroule l’épreuve théorique. </a:t>
            </a:r>
          </a:p>
        </p:txBody>
      </p:sp>
      <p:pic>
        <p:nvPicPr>
          <p:cNvPr id="12292" name="Picture 4" descr="Résultat de recherche d'images pour &quot;controle&quot;">
            <a:hlinkClick r:id="rId2"/>
          </p:cNvPr>
          <p:cNvPicPr>
            <a:picLocks noChangeAspect="1" noChangeArrowheads="1"/>
          </p:cNvPicPr>
          <p:nvPr/>
        </p:nvPicPr>
        <p:blipFill>
          <a:blip r:embed="rId3" cstate="print"/>
          <a:srcRect/>
          <a:stretch>
            <a:fillRect/>
          </a:stretch>
        </p:blipFill>
        <p:spPr bwMode="auto">
          <a:xfrm>
            <a:off x="5940152" y="4005064"/>
            <a:ext cx="2065412" cy="2065412"/>
          </a:xfrm>
          <a:prstGeom prst="rect">
            <a:avLst/>
          </a:prstGeom>
          <a:noFill/>
        </p:spPr>
      </p:pic>
      <p:sp>
        <p:nvSpPr>
          <p:cNvPr id="9" name="Espace réservé du contenu 2"/>
          <p:cNvSpPr txBox="1">
            <a:spLocks/>
          </p:cNvSpPr>
          <p:nvPr/>
        </p:nvSpPr>
        <p:spPr>
          <a:xfrm>
            <a:off x="497967" y="620688"/>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Mise en place de l’épreuve théorique</a:t>
            </a:r>
          </a:p>
        </p:txBody>
      </p:sp>
      <p:sp>
        <p:nvSpPr>
          <p:cNvPr id="6" name="Espace réservé de la date 5"/>
          <p:cNvSpPr>
            <a:spLocks noGrp="1"/>
          </p:cNvSpPr>
          <p:nvPr>
            <p:ph type="dt" sz="half" idx="10"/>
          </p:nvPr>
        </p:nvSpPr>
        <p:spPr/>
        <p:txBody>
          <a:bodyPr/>
          <a:lstStyle/>
          <a:p>
            <a:fld id="{B86F5636-8A56-4C89-BF1C-883158738491}" type="datetime1">
              <a:rPr lang="fr-FR" smtClean="0"/>
              <a:t>01/07/2026</a:t>
            </a:fld>
            <a:endParaRPr lang="fr-FR"/>
          </a:p>
        </p:txBody>
      </p:sp>
      <p:pic>
        <p:nvPicPr>
          <p:cNvPr id="11" name="Image 10" descr="Une image contenant texte, Police, logo, Graphique&#10;&#10;Le contenu généré par l’IA peut être incorrect.">
            <a:extLst>
              <a:ext uri="{FF2B5EF4-FFF2-40B4-BE49-F238E27FC236}">
                <a16:creationId xmlns:a16="http://schemas.microsoft.com/office/drawing/2014/main" id="{314EC38B-4785-493C-A7F7-9AA0EC045FB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28</a:t>
            </a:fld>
            <a:endParaRPr lang="fr-FR"/>
          </a:p>
        </p:txBody>
      </p:sp>
      <p:sp>
        <p:nvSpPr>
          <p:cNvPr id="5" name="ZoneTexte 4"/>
          <p:cNvSpPr txBox="1"/>
          <p:nvPr/>
        </p:nvSpPr>
        <p:spPr>
          <a:xfrm>
            <a:off x="251520" y="901169"/>
            <a:ext cx="8640960" cy="1015663"/>
          </a:xfrm>
          <a:prstGeom prst="rect">
            <a:avLst/>
          </a:prstGeom>
          <a:noFill/>
        </p:spPr>
        <p:txBody>
          <a:bodyPr wrap="square" rtlCol="0">
            <a:spAutoFit/>
          </a:bodyPr>
          <a:lstStyle/>
          <a:p>
            <a:r>
              <a:rPr lang="fr-FR" sz="2000" dirty="0">
                <a:latin typeface="Century" pitchFamily="18" charset="0"/>
              </a:rPr>
              <a:t>Pendant le temps de passage de l’épreuve théorique, l’autre jury vérifie la présence et le fonctionnement du matériel indispensable au bon déroulement de l’épreuve pratique.</a:t>
            </a:r>
          </a:p>
        </p:txBody>
      </p:sp>
      <p:pic>
        <p:nvPicPr>
          <p:cNvPr id="10241" name="Picture 1"/>
          <p:cNvPicPr>
            <a:picLocks noChangeAspect="1" noChangeArrowheads="1"/>
          </p:cNvPicPr>
          <p:nvPr/>
        </p:nvPicPr>
        <p:blipFill>
          <a:blip r:embed="rId2" cstate="print"/>
          <a:srcRect/>
          <a:stretch>
            <a:fillRect/>
          </a:stretch>
        </p:blipFill>
        <p:spPr bwMode="auto">
          <a:xfrm>
            <a:off x="3923928" y="2276872"/>
            <a:ext cx="4608512" cy="3456384"/>
          </a:xfrm>
          <a:prstGeom prst="rect">
            <a:avLst/>
          </a:prstGeom>
          <a:noFill/>
          <a:ln w="9525">
            <a:noFill/>
            <a:miter lim="800000"/>
            <a:headEnd/>
            <a:tailEnd/>
          </a:ln>
        </p:spPr>
      </p:pic>
      <p:sp>
        <p:nvSpPr>
          <p:cNvPr id="7" name="ZoneTexte 6"/>
          <p:cNvSpPr txBox="1"/>
          <p:nvPr/>
        </p:nvSpPr>
        <p:spPr>
          <a:xfrm>
            <a:off x="251520" y="2924944"/>
            <a:ext cx="3312368" cy="1600438"/>
          </a:xfrm>
          <a:prstGeom prst="rect">
            <a:avLst/>
          </a:prstGeom>
          <a:noFill/>
        </p:spPr>
        <p:txBody>
          <a:bodyPr wrap="square" rtlCol="0">
            <a:spAutoFit/>
          </a:bodyPr>
          <a:lstStyle/>
          <a:p>
            <a:pPr algn="ctr"/>
            <a:r>
              <a:rPr lang="fr-FR" sz="2000" dirty="0">
                <a:latin typeface="Century" pitchFamily="18" charset="0"/>
              </a:rPr>
              <a:t>Un poste central de sécurité équipé des moyens pédagogiques associés</a:t>
            </a:r>
          </a:p>
          <a:p>
            <a:pPr algn="ctr"/>
            <a:endParaRPr lang="fr-FR" dirty="0"/>
          </a:p>
        </p:txBody>
      </p:sp>
      <p:sp>
        <p:nvSpPr>
          <p:cNvPr id="6" name="Espace réservé du contenu 2"/>
          <p:cNvSpPr txBox="1">
            <a:spLocks/>
          </p:cNvSpPr>
          <p:nvPr/>
        </p:nvSpPr>
        <p:spPr>
          <a:xfrm>
            <a:off x="251520" y="260648"/>
            <a:ext cx="8496944"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Vérification du matériel du PCS</a:t>
            </a:r>
          </a:p>
        </p:txBody>
      </p:sp>
      <p:sp>
        <p:nvSpPr>
          <p:cNvPr id="8" name="Espace réservé de la date 7"/>
          <p:cNvSpPr>
            <a:spLocks noGrp="1"/>
          </p:cNvSpPr>
          <p:nvPr>
            <p:ph type="dt" sz="half" idx="10"/>
          </p:nvPr>
        </p:nvSpPr>
        <p:spPr/>
        <p:txBody>
          <a:bodyPr/>
          <a:lstStyle/>
          <a:p>
            <a:fld id="{976F2914-0167-495D-A306-DB8D48EA0843}" type="datetime1">
              <a:rPr lang="fr-FR" smtClean="0"/>
              <a:t>01/07/2026</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29</a:t>
            </a:fld>
            <a:endParaRPr lang="fr-FR"/>
          </a:p>
        </p:txBody>
      </p:sp>
      <p:sp>
        <p:nvSpPr>
          <p:cNvPr id="6" name="ZoneTexte 5"/>
          <p:cNvSpPr txBox="1"/>
          <p:nvPr/>
        </p:nvSpPr>
        <p:spPr>
          <a:xfrm>
            <a:off x="251520" y="980728"/>
            <a:ext cx="8640960" cy="400110"/>
          </a:xfrm>
          <a:prstGeom prst="rect">
            <a:avLst/>
          </a:prstGeom>
          <a:noFill/>
        </p:spPr>
        <p:txBody>
          <a:bodyPr wrap="square" rtlCol="0">
            <a:spAutoFit/>
          </a:bodyPr>
          <a:lstStyle/>
          <a:p>
            <a:pPr algn="just"/>
            <a:r>
              <a:rPr lang="fr-FR" sz="2000" dirty="0">
                <a:latin typeface="Century" pitchFamily="18" charset="0"/>
              </a:rPr>
              <a:t>Un environnement </a:t>
            </a:r>
            <a:r>
              <a:rPr lang="fr-FR" sz="2000" u="sng" dirty="0">
                <a:latin typeface="Century" pitchFamily="18" charset="0"/>
              </a:rPr>
              <a:t>adapté </a:t>
            </a:r>
            <a:r>
              <a:rPr lang="fr-FR" sz="2000" dirty="0">
                <a:latin typeface="Century" pitchFamily="18" charset="0"/>
              </a:rPr>
              <a:t>pour les mises en situation pratique.</a:t>
            </a:r>
          </a:p>
        </p:txBody>
      </p:sp>
      <p:sp>
        <p:nvSpPr>
          <p:cNvPr id="9" name="ZoneTexte 8"/>
          <p:cNvSpPr txBox="1"/>
          <p:nvPr/>
        </p:nvSpPr>
        <p:spPr>
          <a:xfrm>
            <a:off x="251520" y="1411029"/>
            <a:ext cx="8640960" cy="3170099"/>
          </a:xfrm>
          <a:prstGeom prst="rect">
            <a:avLst/>
          </a:prstGeom>
          <a:noFill/>
        </p:spPr>
        <p:txBody>
          <a:bodyPr wrap="square" rtlCol="0">
            <a:spAutoFit/>
          </a:bodyPr>
          <a:lstStyle/>
          <a:p>
            <a:pPr algn="just"/>
            <a:endParaRPr lang="fr-FR" sz="2000" dirty="0"/>
          </a:p>
          <a:p>
            <a:pPr algn="just"/>
            <a:r>
              <a:rPr lang="fr-FR" sz="2000" dirty="0">
                <a:latin typeface="Century" pitchFamily="18" charset="0"/>
              </a:rPr>
              <a:t>Une surface intérieure ou une surface extérieure suffisante pour permettre l’exercice de ronde de surveillance sur un parcours, d’une distance minimale de 100 mètres, comprenant a minima deux des éléments suivants : </a:t>
            </a:r>
          </a:p>
          <a:p>
            <a:pPr algn="just"/>
            <a:endParaRPr lang="fr-FR" sz="2000" dirty="0">
              <a:latin typeface="Century" pitchFamily="18" charset="0"/>
            </a:endParaRPr>
          </a:p>
          <a:p>
            <a:pPr algn="just"/>
            <a:r>
              <a:rPr lang="fr-FR" sz="2000" dirty="0">
                <a:latin typeface="Century" pitchFamily="18" charset="0"/>
              </a:rPr>
              <a:t>o des escaliers ; </a:t>
            </a:r>
          </a:p>
          <a:p>
            <a:pPr algn="just"/>
            <a:r>
              <a:rPr lang="fr-FR" sz="2000" dirty="0">
                <a:latin typeface="Century" pitchFamily="18" charset="0"/>
              </a:rPr>
              <a:t>o des couloirs ; </a:t>
            </a:r>
          </a:p>
          <a:p>
            <a:pPr algn="just"/>
            <a:r>
              <a:rPr lang="fr-FR" sz="2000" dirty="0">
                <a:latin typeface="Century" pitchFamily="18" charset="0"/>
              </a:rPr>
              <a:t>o des salles (à l’exclusion de la salle utilisée pour les cours théoriques) ; </a:t>
            </a:r>
          </a:p>
          <a:p>
            <a:pPr algn="just"/>
            <a:r>
              <a:rPr lang="fr-FR" sz="2000" dirty="0">
                <a:latin typeface="Century" pitchFamily="18" charset="0"/>
              </a:rPr>
              <a:t>o un parking. </a:t>
            </a:r>
          </a:p>
        </p:txBody>
      </p:sp>
      <p:pic>
        <p:nvPicPr>
          <p:cNvPr id="41986" name="Picture 2" descr="Résultat de recherche d'images pour &quot;couloir&quot;">
            <a:hlinkClick r:id="rId2"/>
          </p:cNvPr>
          <p:cNvPicPr>
            <a:picLocks noChangeAspect="1" noChangeArrowheads="1"/>
          </p:cNvPicPr>
          <p:nvPr/>
        </p:nvPicPr>
        <p:blipFill>
          <a:blip r:embed="rId3" cstate="print"/>
          <a:srcRect/>
          <a:stretch>
            <a:fillRect/>
          </a:stretch>
        </p:blipFill>
        <p:spPr bwMode="auto">
          <a:xfrm>
            <a:off x="6588224" y="4509120"/>
            <a:ext cx="1262160" cy="1685951"/>
          </a:xfrm>
          <a:prstGeom prst="rect">
            <a:avLst/>
          </a:prstGeom>
          <a:noFill/>
        </p:spPr>
      </p:pic>
      <p:pic>
        <p:nvPicPr>
          <p:cNvPr id="41988" name="Picture 4" descr="Résultat de recherche d'images pour &quot;parking&quot;">
            <a:hlinkClick r:id="rId4"/>
          </p:cNvPr>
          <p:cNvPicPr>
            <a:picLocks noChangeAspect="1" noChangeArrowheads="1"/>
          </p:cNvPicPr>
          <p:nvPr/>
        </p:nvPicPr>
        <p:blipFill>
          <a:blip r:embed="rId5" cstate="print"/>
          <a:srcRect/>
          <a:stretch>
            <a:fillRect/>
          </a:stretch>
        </p:blipFill>
        <p:spPr bwMode="auto">
          <a:xfrm>
            <a:off x="467544" y="4760513"/>
            <a:ext cx="3672408" cy="1692823"/>
          </a:xfrm>
          <a:prstGeom prst="rect">
            <a:avLst/>
          </a:prstGeom>
          <a:noFill/>
        </p:spPr>
      </p:pic>
      <p:sp>
        <p:nvSpPr>
          <p:cNvPr id="7" name="Espace réservé du contenu 2"/>
          <p:cNvSpPr txBox="1">
            <a:spLocks/>
          </p:cNvSpPr>
          <p:nvPr/>
        </p:nvSpPr>
        <p:spPr>
          <a:xfrm>
            <a:off x="107504" y="260648"/>
            <a:ext cx="8784976" cy="792088"/>
          </a:xfrm>
          <a:prstGeom prst="rect">
            <a:avLst/>
          </a:prstGeom>
        </p:spPr>
        <p:txBody>
          <a:bodyPr>
            <a:normAutofit fontScale="85000" lnSpcReduction="10000"/>
          </a:bodyPr>
          <a:lstStyle/>
          <a:p>
            <a:pPr algn="ctr"/>
            <a:r>
              <a:rPr lang="fr-FR" sz="3200" b="1" u="sng" dirty="0">
                <a:solidFill>
                  <a:schemeClr val="accent1">
                    <a:lumMod val="75000"/>
                  </a:schemeClr>
                </a:solidFill>
                <a:latin typeface="Century" pitchFamily="18" charset="0"/>
              </a:rPr>
              <a:t>L’environnement de la mise en situation pratique</a:t>
            </a:r>
          </a:p>
        </p:txBody>
      </p:sp>
      <p:sp>
        <p:nvSpPr>
          <p:cNvPr id="8" name="Espace réservé de la date 7"/>
          <p:cNvSpPr>
            <a:spLocks noGrp="1"/>
          </p:cNvSpPr>
          <p:nvPr>
            <p:ph type="dt" sz="half" idx="10"/>
          </p:nvPr>
        </p:nvSpPr>
        <p:spPr/>
        <p:txBody>
          <a:bodyPr/>
          <a:lstStyle/>
          <a:p>
            <a:fld id="{ABA32BB8-3C0A-423E-A946-BACAACBC0059}" type="datetime1">
              <a:rPr lang="fr-FR" smtClean="0"/>
              <a:t>01/07/2026</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B523A12-BF56-4F27-8DF7-8B8F6AA1CBF8}" type="slidenum">
              <a:rPr lang="fr-FR" smtClean="0"/>
              <a:pPr/>
              <a:t>3</a:t>
            </a:fld>
            <a:endParaRPr lang="fr-FR"/>
          </a:p>
        </p:txBody>
      </p:sp>
      <p:sp>
        <p:nvSpPr>
          <p:cNvPr id="11" name="Rectangle 10"/>
          <p:cNvSpPr/>
          <p:nvPr/>
        </p:nvSpPr>
        <p:spPr>
          <a:xfrm>
            <a:off x="395536" y="764704"/>
            <a:ext cx="8496944" cy="646331"/>
          </a:xfrm>
          <a:prstGeom prst="rect">
            <a:avLst/>
          </a:prstGeom>
        </p:spPr>
        <p:txBody>
          <a:bodyPr wrap="square">
            <a:spAutoFit/>
          </a:bodyPr>
          <a:lstStyle/>
          <a:p>
            <a:pPr algn="ctr"/>
            <a:r>
              <a:rPr lang="fr-FR" sz="3600" b="1" dirty="0">
                <a:solidFill>
                  <a:schemeClr val="tx2">
                    <a:lumMod val="75000"/>
                  </a:schemeClr>
                </a:solidFill>
                <a:latin typeface="Century" pitchFamily="18" charset="0"/>
              </a:rPr>
              <a:t>Objectif général</a:t>
            </a:r>
            <a:endParaRPr lang="fr-FR" sz="3600" dirty="0">
              <a:solidFill>
                <a:schemeClr val="tx2">
                  <a:lumMod val="75000"/>
                </a:schemeClr>
              </a:solidFill>
              <a:latin typeface="Century" pitchFamily="18" charset="0"/>
            </a:endParaRPr>
          </a:p>
        </p:txBody>
      </p:sp>
      <p:sp>
        <p:nvSpPr>
          <p:cNvPr id="12" name="Espace réservé du contenu 2"/>
          <p:cNvSpPr txBox="1">
            <a:spLocks/>
          </p:cNvSpPr>
          <p:nvPr/>
        </p:nvSpPr>
        <p:spPr>
          <a:xfrm>
            <a:off x="2267745" y="2924944"/>
            <a:ext cx="6192687" cy="1728192"/>
          </a:xfrm>
          <a:prstGeom prst="rect">
            <a:avLst/>
          </a:prstGeom>
        </p:spPr>
        <p:txBody>
          <a:bodyPr>
            <a:normAutofit/>
          </a:bodyPr>
          <a:lstStyle/>
          <a:p>
            <a:pPr marL="365760" lvl="0" indent="-283464" algn="just">
              <a:spcBef>
                <a:spcPts val="600"/>
              </a:spcBef>
              <a:buClr>
                <a:srgbClr val="FF0000"/>
              </a:buClr>
              <a:buSzPct val="80000"/>
              <a:buFont typeface="Wingdings 2" pitchFamily="18" charset="2"/>
              <a:buChar char=""/>
              <a:defRPr/>
            </a:pPr>
            <a:r>
              <a:rPr lang="fr-FR" sz="2400" dirty="0">
                <a:latin typeface="Century" pitchFamily="18" charset="0"/>
              </a:rPr>
              <a:t>A la fin de cette sensibilisation, vous aurez acquis les connaissances élémentaires administratives du jury d’examen TFP APS</a:t>
            </a:r>
            <a:endParaRPr kumimoji="0" lang="fr-FR" sz="2400" i="0" u="none" strike="noStrike" kern="1200" cap="none" spc="0" normalizeH="0" baseline="0" noProof="0" dirty="0">
              <a:ln>
                <a:noFill/>
              </a:ln>
              <a:solidFill>
                <a:schemeClr val="tx1"/>
              </a:solidFill>
              <a:effectLst/>
              <a:uLnTx/>
              <a:uFillTx/>
              <a:latin typeface="Century" pitchFamily="18" charset="0"/>
            </a:endParaRPr>
          </a:p>
          <a:p>
            <a:pPr marL="365760" marR="0" lvl="0" indent="-283464" algn="l" defTabSz="914400" rtl="0" eaLnBrk="1" fontAlgn="auto" latinLnBrk="0" hangingPunct="1">
              <a:lnSpc>
                <a:spcPct val="100000"/>
              </a:lnSpc>
              <a:spcBef>
                <a:spcPts val="600"/>
              </a:spcBef>
              <a:spcAft>
                <a:spcPts val="0"/>
              </a:spcAft>
              <a:buClr>
                <a:srgbClr val="FF0000"/>
              </a:buClr>
              <a:buSzPct val="80000"/>
              <a:buFont typeface="Wingdings 2"/>
              <a:buNone/>
              <a:tabLst/>
              <a:defRPr/>
            </a:pPr>
            <a:endParaRPr kumimoji="0" lang="fr-FR" sz="2400" b="0" i="0" u="none" strike="noStrike" kern="1200" cap="none" spc="0" normalizeH="0" baseline="0" noProof="0" dirty="0">
              <a:ln>
                <a:noFill/>
              </a:ln>
              <a:solidFill>
                <a:schemeClr val="tx1"/>
              </a:solidFill>
              <a:effectLst/>
              <a:uLnTx/>
              <a:uFillTx/>
              <a:latin typeface="Century" pitchFamily="18" charset="0"/>
              <a:ea typeface="+mn-ea"/>
              <a:cs typeface="+mn-cs"/>
            </a:endParaRPr>
          </a:p>
          <a:p>
            <a:pPr marL="365760" marR="0" lvl="0" indent="-283464" algn="l" defTabSz="914400" rtl="0" eaLnBrk="1" fontAlgn="auto" latinLnBrk="0" hangingPunct="1">
              <a:lnSpc>
                <a:spcPct val="100000"/>
              </a:lnSpc>
              <a:spcBef>
                <a:spcPts val="600"/>
              </a:spcBef>
              <a:spcAft>
                <a:spcPts val="0"/>
              </a:spcAft>
              <a:buClr>
                <a:srgbClr val="FF0000"/>
              </a:buClr>
              <a:buSzPct val="80000"/>
              <a:buFont typeface="Wingdings 2"/>
              <a:buNone/>
              <a:tabLst/>
              <a:defRPr/>
            </a:pPr>
            <a:endParaRPr kumimoji="0" lang="fr-FR" sz="2400" b="0" i="0" u="none" strike="noStrike" kern="1200" cap="none" spc="0" normalizeH="0" baseline="0" noProof="0" dirty="0">
              <a:ln>
                <a:noFill/>
              </a:ln>
              <a:solidFill>
                <a:schemeClr val="tx1"/>
              </a:solidFill>
              <a:effectLst/>
              <a:uLnTx/>
              <a:uFillTx/>
              <a:latin typeface="Century" pitchFamily="18"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Espace réservé pour une image  4" descr="objectif4.png"/>
          <p:cNvPicPr>
            <a:picLocks noChangeAspect="1"/>
          </p:cNvPicPr>
          <p:nvPr/>
        </p:nvPicPr>
        <p:blipFill rotWithShape="1">
          <a:blip r:embed="rId2" cstate="print">
            <a:extLst>
              <a:ext uri="{28A0092B-C50C-407E-A947-70E740481C1C}">
                <a14:useLocalDpi xmlns:a14="http://schemas.microsoft.com/office/drawing/2010/main" val="0"/>
              </a:ext>
            </a:extLst>
          </a:blip>
          <a:srcRect l="18497" t="-38527" r="18497" b="-38527"/>
          <a:stretch/>
        </p:blipFill>
        <p:spPr>
          <a:xfrm>
            <a:off x="251520" y="1412776"/>
            <a:ext cx="1646238" cy="4625975"/>
          </a:xfrm>
          <a:prstGeom prst="rect">
            <a:avLst/>
          </a:prstGeom>
        </p:spPr>
      </p:pic>
      <p:sp>
        <p:nvSpPr>
          <p:cNvPr id="6" name="Espace réservé de la date 5"/>
          <p:cNvSpPr>
            <a:spLocks noGrp="1"/>
          </p:cNvSpPr>
          <p:nvPr>
            <p:ph type="dt" sz="half" idx="10"/>
          </p:nvPr>
        </p:nvSpPr>
        <p:spPr/>
        <p:txBody>
          <a:bodyPr/>
          <a:lstStyle/>
          <a:p>
            <a:fld id="{A7FB2A9C-39D2-46FA-B847-4F05B965C7C7}"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17BEDC57-5FC8-4810-A9E4-D55616FF764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30</a:t>
            </a:fld>
            <a:endParaRPr lang="fr-FR"/>
          </a:p>
        </p:txBody>
      </p:sp>
      <p:sp>
        <p:nvSpPr>
          <p:cNvPr id="7" name="ZoneTexte 6"/>
          <p:cNvSpPr txBox="1"/>
          <p:nvPr/>
        </p:nvSpPr>
        <p:spPr>
          <a:xfrm>
            <a:off x="323528" y="2428868"/>
            <a:ext cx="8496944" cy="1754326"/>
          </a:xfrm>
          <a:prstGeom prst="rect">
            <a:avLst/>
          </a:prstGeom>
          <a:noFill/>
        </p:spPr>
        <p:txBody>
          <a:bodyPr wrap="square" rtlCol="0">
            <a:spAutoFit/>
          </a:bodyPr>
          <a:lstStyle/>
          <a:p>
            <a:pPr algn="just"/>
            <a:r>
              <a:rPr lang="fr-FR" dirty="0">
                <a:latin typeface="Century" pitchFamily="18" charset="0"/>
              </a:rPr>
              <a:t>En cas de dysfonctionnement (panne informatique, internet, etc.) affectant le bon déroulement de l’épreuve, celle-ci est interrompue ou annulée par le </a:t>
            </a:r>
            <a:r>
              <a:rPr lang="fr-FR" u="sng" dirty="0">
                <a:latin typeface="Century" pitchFamily="18" charset="0"/>
              </a:rPr>
              <a:t> président du jury</a:t>
            </a:r>
            <a:r>
              <a:rPr lang="fr-FR" dirty="0">
                <a:latin typeface="Century" pitchFamily="18" charset="0"/>
              </a:rPr>
              <a:t>. </a:t>
            </a:r>
          </a:p>
          <a:p>
            <a:pPr algn="just"/>
            <a:endParaRPr lang="fr-FR" dirty="0">
              <a:latin typeface="Century" pitchFamily="18" charset="0"/>
            </a:endParaRPr>
          </a:p>
          <a:p>
            <a:pPr algn="just"/>
            <a:r>
              <a:rPr lang="fr-FR" dirty="0">
                <a:latin typeface="Century" pitchFamily="18" charset="0"/>
              </a:rPr>
              <a:t>Une nouvelle épreuve ou son annulation est laissée à la seule diligence du président du jury, qui </a:t>
            </a:r>
            <a:r>
              <a:rPr lang="fr-FR" u="sng" dirty="0">
                <a:latin typeface="Century" pitchFamily="18" charset="0"/>
              </a:rPr>
              <a:t>doit en informer le secrétariat de l’ADEF. </a:t>
            </a:r>
          </a:p>
        </p:txBody>
      </p:sp>
      <p:sp>
        <p:nvSpPr>
          <p:cNvPr id="10" name="ZoneTexte 9"/>
          <p:cNvSpPr txBox="1"/>
          <p:nvPr/>
        </p:nvSpPr>
        <p:spPr>
          <a:xfrm>
            <a:off x="1547664" y="4383879"/>
            <a:ext cx="6696744" cy="400110"/>
          </a:xfrm>
          <a:prstGeom prst="rect">
            <a:avLst/>
          </a:prstGeom>
          <a:noFill/>
        </p:spPr>
        <p:txBody>
          <a:bodyPr wrap="square" rtlCol="0">
            <a:spAutoFit/>
          </a:bodyPr>
          <a:lstStyle/>
          <a:p>
            <a:pPr algn="ctr"/>
            <a:r>
              <a:rPr lang="fr-FR" sz="2000" b="1" dirty="0"/>
              <a:t>Téléphone: 01.43.20.68.13 </a:t>
            </a:r>
          </a:p>
        </p:txBody>
      </p:sp>
      <p:pic>
        <p:nvPicPr>
          <p:cNvPr id="51204" name="Picture 4" descr="Résultat de recherche d'images pour &quot;téléphone&quot;">
            <a:hlinkClick r:id="rId2"/>
          </p:cNvPr>
          <p:cNvPicPr>
            <a:picLocks noChangeAspect="1" noChangeArrowheads="1"/>
          </p:cNvPicPr>
          <p:nvPr/>
        </p:nvPicPr>
        <p:blipFill>
          <a:blip r:embed="rId3" cstate="print"/>
          <a:srcRect/>
          <a:stretch>
            <a:fillRect/>
          </a:stretch>
        </p:blipFill>
        <p:spPr bwMode="auto">
          <a:xfrm>
            <a:off x="1259632" y="4383879"/>
            <a:ext cx="1512168" cy="1637409"/>
          </a:xfrm>
          <a:prstGeom prst="rect">
            <a:avLst/>
          </a:prstGeom>
          <a:noFill/>
        </p:spPr>
      </p:pic>
      <p:sp>
        <p:nvSpPr>
          <p:cNvPr id="9" name="Espace réservé du contenu 2"/>
          <p:cNvSpPr txBox="1">
            <a:spLocks/>
          </p:cNvSpPr>
          <p:nvPr/>
        </p:nvSpPr>
        <p:spPr>
          <a:xfrm>
            <a:off x="251520" y="1571612"/>
            <a:ext cx="8496944" cy="642942"/>
          </a:xfrm>
          <a:prstGeom prst="rect">
            <a:avLst/>
          </a:prstGeom>
        </p:spPr>
        <p:txBody>
          <a:bodyPr>
            <a:normAutofit/>
          </a:bodyPr>
          <a:lstStyle/>
          <a:p>
            <a:pPr algn="ctr"/>
            <a:r>
              <a:rPr lang="fr-FR" sz="3200" b="1" u="sng" dirty="0">
                <a:solidFill>
                  <a:schemeClr val="accent1">
                    <a:lumMod val="75000"/>
                  </a:schemeClr>
                </a:solidFill>
                <a:latin typeface="Century" pitchFamily="18" charset="0"/>
              </a:rPr>
              <a:t>Gestion d’un dysfonctionnement</a:t>
            </a:r>
          </a:p>
        </p:txBody>
      </p:sp>
      <p:sp>
        <p:nvSpPr>
          <p:cNvPr id="8" name="Espace réservé de la date 7"/>
          <p:cNvSpPr>
            <a:spLocks noGrp="1"/>
          </p:cNvSpPr>
          <p:nvPr>
            <p:ph type="dt" sz="half" idx="10"/>
          </p:nvPr>
        </p:nvSpPr>
        <p:spPr/>
        <p:txBody>
          <a:bodyPr/>
          <a:lstStyle/>
          <a:p>
            <a:fld id="{9A4C3FEF-22D9-43F3-B58A-51D897DC075B}" type="datetime1">
              <a:rPr lang="fr-FR" smtClean="0"/>
              <a:t>01/07/2026</a:t>
            </a:fld>
            <a:endParaRPr lang="fr-FR"/>
          </a:p>
        </p:txBody>
      </p:sp>
      <p:pic>
        <p:nvPicPr>
          <p:cNvPr id="11" name="Image 10" descr="Une image contenant texte, Police, logo, Graphique&#10;&#10;Le contenu généré par l’IA peut être incorrect.">
            <a:extLst>
              <a:ext uri="{FF2B5EF4-FFF2-40B4-BE49-F238E27FC236}">
                <a16:creationId xmlns:a16="http://schemas.microsoft.com/office/drawing/2014/main" id="{3F3E41DE-6132-476D-AA43-CE9E6B77AB2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extLst>
      <p:ext uri="{BB962C8B-B14F-4D97-AF65-F5344CB8AC3E}">
        <p14:creationId xmlns:p14="http://schemas.microsoft.com/office/powerpoint/2010/main" val="9853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31</a:t>
            </a:fld>
            <a:endParaRPr lang="fr-FR"/>
          </a:p>
        </p:txBody>
      </p:sp>
      <p:sp>
        <p:nvSpPr>
          <p:cNvPr id="7" name="Rectangle 6"/>
          <p:cNvSpPr/>
          <p:nvPr/>
        </p:nvSpPr>
        <p:spPr>
          <a:xfrm>
            <a:off x="359532" y="1643050"/>
            <a:ext cx="8568952" cy="646331"/>
          </a:xfrm>
          <a:prstGeom prst="rect">
            <a:avLst/>
          </a:prstGeom>
        </p:spPr>
        <p:txBody>
          <a:bodyPr wrap="square">
            <a:spAutoFit/>
          </a:bodyPr>
          <a:lstStyle/>
          <a:p>
            <a:pPr algn="ctr"/>
            <a:r>
              <a:rPr lang="fr-FR" sz="3600" b="1" dirty="0">
                <a:solidFill>
                  <a:schemeClr val="tx2">
                    <a:lumMod val="75000"/>
                  </a:schemeClr>
                </a:solidFill>
                <a:latin typeface="Century" pitchFamily="18" charset="0"/>
              </a:rPr>
              <a:t>V- Déroulement de l’épreuve pratique  </a:t>
            </a:r>
          </a:p>
        </p:txBody>
      </p:sp>
      <p:sp>
        <p:nvSpPr>
          <p:cNvPr id="8" name="Bulle ronde 7"/>
          <p:cNvSpPr/>
          <p:nvPr/>
        </p:nvSpPr>
        <p:spPr>
          <a:xfrm>
            <a:off x="3258891" y="2492896"/>
            <a:ext cx="2177205" cy="1584176"/>
          </a:xfrm>
          <a:prstGeom prst="wedgeEllipseCallou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atin typeface="Century" pitchFamily="18" charset="0"/>
              </a:rPr>
              <a:t>Cahier de charges de la  CPNEFP en cours de validité</a:t>
            </a:r>
          </a:p>
        </p:txBody>
      </p:sp>
      <p:pic>
        <p:nvPicPr>
          <p:cNvPr id="5" name="Picture 2" descr="Résultat de recherche d'images pour &quot;controle&quot;">
            <a:hlinkClick r:id="rId2"/>
          </p:cNvPr>
          <p:cNvPicPr>
            <a:picLocks noChangeAspect="1" noChangeArrowheads="1"/>
          </p:cNvPicPr>
          <p:nvPr/>
        </p:nvPicPr>
        <p:blipFill>
          <a:blip r:embed="rId3" cstate="print"/>
          <a:srcRect/>
          <a:stretch>
            <a:fillRect/>
          </a:stretch>
        </p:blipFill>
        <p:spPr bwMode="auto">
          <a:xfrm>
            <a:off x="1420613" y="4365104"/>
            <a:ext cx="2863355" cy="1901975"/>
          </a:xfrm>
          <a:prstGeom prst="rect">
            <a:avLst/>
          </a:prstGeom>
          <a:noFill/>
        </p:spPr>
      </p:pic>
      <p:sp>
        <p:nvSpPr>
          <p:cNvPr id="6" name="Espace réservé de la date 5"/>
          <p:cNvSpPr>
            <a:spLocks noGrp="1"/>
          </p:cNvSpPr>
          <p:nvPr>
            <p:ph type="dt" sz="half" idx="10"/>
          </p:nvPr>
        </p:nvSpPr>
        <p:spPr/>
        <p:txBody>
          <a:bodyPr/>
          <a:lstStyle/>
          <a:p>
            <a:fld id="{C9B6D7A5-1809-49B6-BCC4-454CF4A577DC}" type="datetime1">
              <a:rPr lang="fr-FR" smtClean="0"/>
              <a:t>01/07/2026</a:t>
            </a:fld>
            <a:endParaRPr lang="fr-FR"/>
          </a:p>
        </p:txBody>
      </p:sp>
      <p:pic>
        <p:nvPicPr>
          <p:cNvPr id="9" name="Image 8" descr="Une image contenant texte, Police, logo, Graphique&#10;&#10;Le contenu généré par l’IA peut être incorrect.">
            <a:extLst>
              <a:ext uri="{FF2B5EF4-FFF2-40B4-BE49-F238E27FC236}">
                <a16:creationId xmlns:a16="http://schemas.microsoft.com/office/drawing/2014/main" id="{31870DBA-34A3-4DD5-B959-ED7E63436AF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32</a:t>
            </a:fld>
            <a:endParaRPr lang="fr-FR"/>
          </a:p>
        </p:txBody>
      </p:sp>
      <p:sp>
        <p:nvSpPr>
          <p:cNvPr id="7" name="ZoneTexte 6"/>
          <p:cNvSpPr txBox="1"/>
          <p:nvPr/>
        </p:nvSpPr>
        <p:spPr>
          <a:xfrm>
            <a:off x="201878" y="848906"/>
            <a:ext cx="8784976" cy="707886"/>
          </a:xfrm>
          <a:prstGeom prst="rect">
            <a:avLst/>
          </a:prstGeom>
          <a:noFill/>
        </p:spPr>
        <p:txBody>
          <a:bodyPr wrap="square" rtlCol="0">
            <a:spAutoFit/>
          </a:bodyPr>
          <a:lstStyle/>
          <a:p>
            <a:r>
              <a:rPr lang="fr-FR" sz="2000" dirty="0">
                <a:latin typeface="Century" pitchFamily="18" charset="0"/>
              </a:rPr>
              <a:t>Demandez à l’organisme de formation, les fiches d’examen de la branche professionnelle conformément à l’annexe 2 du CDC.</a:t>
            </a:r>
          </a:p>
        </p:txBody>
      </p:sp>
      <p:graphicFrame>
        <p:nvGraphicFramePr>
          <p:cNvPr id="8" name="Tableau 7"/>
          <p:cNvGraphicFramePr>
            <a:graphicFrameLocks noGrp="1"/>
          </p:cNvGraphicFramePr>
          <p:nvPr>
            <p:extLst>
              <p:ext uri="{D42A27DB-BD31-4B8C-83A1-F6EECF244321}">
                <p14:modId xmlns:p14="http://schemas.microsoft.com/office/powerpoint/2010/main" val="2740559861"/>
              </p:ext>
            </p:extLst>
          </p:nvPr>
        </p:nvGraphicFramePr>
        <p:xfrm>
          <a:off x="2551114" y="1556792"/>
          <a:ext cx="5829379" cy="4596177"/>
        </p:xfrm>
        <a:graphic>
          <a:graphicData uri="http://schemas.openxmlformats.org/drawingml/2006/table">
            <a:tbl>
              <a:tblPr/>
              <a:tblGrid>
                <a:gridCol w="1731657">
                  <a:extLst>
                    <a:ext uri="{9D8B030D-6E8A-4147-A177-3AD203B41FA5}">
                      <a16:colId xmlns:a16="http://schemas.microsoft.com/office/drawing/2014/main" val="20000"/>
                    </a:ext>
                  </a:extLst>
                </a:gridCol>
                <a:gridCol w="94745">
                  <a:extLst>
                    <a:ext uri="{9D8B030D-6E8A-4147-A177-3AD203B41FA5}">
                      <a16:colId xmlns:a16="http://schemas.microsoft.com/office/drawing/2014/main" val="20001"/>
                    </a:ext>
                  </a:extLst>
                </a:gridCol>
                <a:gridCol w="94745">
                  <a:extLst>
                    <a:ext uri="{9D8B030D-6E8A-4147-A177-3AD203B41FA5}">
                      <a16:colId xmlns:a16="http://schemas.microsoft.com/office/drawing/2014/main" val="20002"/>
                    </a:ext>
                  </a:extLst>
                </a:gridCol>
                <a:gridCol w="453880">
                  <a:extLst>
                    <a:ext uri="{9D8B030D-6E8A-4147-A177-3AD203B41FA5}">
                      <a16:colId xmlns:a16="http://schemas.microsoft.com/office/drawing/2014/main" val="20003"/>
                    </a:ext>
                  </a:extLst>
                </a:gridCol>
                <a:gridCol w="460282">
                  <a:extLst>
                    <a:ext uri="{9D8B030D-6E8A-4147-A177-3AD203B41FA5}">
                      <a16:colId xmlns:a16="http://schemas.microsoft.com/office/drawing/2014/main" val="20004"/>
                    </a:ext>
                  </a:extLst>
                </a:gridCol>
                <a:gridCol w="1179191">
                  <a:extLst>
                    <a:ext uri="{9D8B030D-6E8A-4147-A177-3AD203B41FA5}">
                      <a16:colId xmlns:a16="http://schemas.microsoft.com/office/drawing/2014/main" val="20005"/>
                    </a:ext>
                  </a:extLst>
                </a:gridCol>
                <a:gridCol w="1814879">
                  <a:extLst>
                    <a:ext uri="{9D8B030D-6E8A-4147-A177-3AD203B41FA5}">
                      <a16:colId xmlns:a16="http://schemas.microsoft.com/office/drawing/2014/main" val="20006"/>
                    </a:ext>
                  </a:extLst>
                </a:gridCol>
              </a:tblGrid>
              <a:tr h="116114">
                <a:tc rowSpan="2">
                  <a:txBody>
                    <a:bodyPr/>
                    <a:lstStyle/>
                    <a:p>
                      <a:pPr algn="ctr">
                        <a:lnSpc>
                          <a:spcPct val="115000"/>
                        </a:lnSpc>
                        <a:spcBef>
                          <a:spcPts val="600"/>
                        </a:spcBef>
                        <a:spcAft>
                          <a:spcPts val="0"/>
                        </a:spcAft>
                      </a:pPr>
                      <a:r>
                        <a:rPr lang="fr-FR" sz="700" dirty="0">
                          <a:latin typeface="Calibri"/>
                          <a:ea typeface="Calibri"/>
                          <a:cs typeface="Times New Roman"/>
                          <a:sym typeface="Wingdings"/>
                        </a:rPr>
                        <a:t></a:t>
                      </a:r>
                      <a:r>
                        <a:rPr lang="fr-FR" sz="700" b="1" dirty="0">
                          <a:latin typeface="Calibri"/>
                          <a:ea typeface="Calibri"/>
                          <a:cs typeface="Times New Roman"/>
                        </a:rPr>
                        <a:t>  EXAMEN CQP-APS</a:t>
                      </a:r>
                      <a:endParaRPr lang="fr-FR" sz="9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6">
                  <a:txBody>
                    <a:bodyPr/>
                    <a:lstStyle/>
                    <a:p>
                      <a:pPr algn="ctr">
                        <a:lnSpc>
                          <a:spcPct val="115000"/>
                        </a:lnSpc>
                        <a:spcAft>
                          <a:spcPts val="0"/>
                        </a:spcAft>
                      </a:pPr>
                      <a:r>
                        <a:rPr lang="fr-FR" sz="700">
                          <a:latin typeface="Arial Black"/>
                          <a:ea typeface="Calibri"/>
                          <a:cs typeface="Times New Roman"/>
                        </a:rPr>
                        <a:t>GRILLE DE NOTATION PCS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16114">
                <a:tc vMerge="1">
                  <a:txBody>
                    <a:bodyPr/>
                    <a:lstStyle/>
                    <a:p>
                      <a:endParaRPr lang="fr-FR"/>
                    </a:p>
                  </a:txBody>
                  <a:tcPr/>
                </a:tc>
                <a:tc gridSpan="6">
                  <a:txBody>
                    <a:bodyPr/>
                    <a:lstStyle/>
                    <a:p>
                      <a:pPr>
                        <a:lnSpc>
                          <a:spcPct val="115000"/>
                        </a:lnSpc>
                        <a:spcAft>
                          <a:spcPts val="0"/>
                        </a:spcAft>
                      </a:pPr>
                      <a:r>
                        <a:rPr lang="fr-FR" sz="700" b="1">
                          <a:solidFill>
                            <a:srgbClr val="FFFFFF"/>
                          </a:solidFill>
                          <a:latin typeface="Calibri"/>
                          <a:ea typeface="Calibri"/>
                          <a:cs typeface="Times New Roman"/>
                        </a:rPr>
                        <a:t>CAS N° 1 :              </a:t>
                      </a:r>
                      <a:r>
                        <a:rPr lang="fr-FR" sz="700" b="1">
                          <a:solidFill>
                            <a:srgbClr val="FFFFFF"/>
                          </a:solidFill>
                          <a:latin typeface="Calibri"/>
                          <a:ea typeface="Calibri"/>
                          <a:cs typeface="Calibri"/>
                        </a:rPr>
                        <a:t>DETECTION INCENDIE  (</a:t>
                      </a:r>
                      <a:r>
                        <a:rPr lang="fr-FR" sz="700" b="1" i="1">
                          <a:solidFill>
                            <a:srgbClr val="FFFFFF"/>
                          </a:solidFill>
                          <a:latin typeface="Calibri"/>
                          <a:ea typeface="Calibri"/>
                          <a:cs typeface="Calibri"/>
                        </a:rPr>
                        <a:t>personne qui fume dans l’établissement</a:t>
                      </a:r>
                      <a:r>
                        <a:rPr lang="fr-FR" sz="700" b="1">
                          <a:solidFill>
                            <a:srgbClr val="FFFFFF"/>
                          </a:solidFill>
                          <a:latin typeface="Calibri"/>
                          <a:ea typeface="Calibri"/>
                          <a:cs typeface="Calibri"/>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32229">
                <a:tc gridSpan="7">
                  <a:txBody>
                    <a:bodyPr/>
                    <a:lstStyle/>
                    <a:p>
                      <a:pPr algn="just">
                        <a:lnSpc>
                          <a:spcPct val="115000"/>
                        </a:lnSpc>
                        <a:spcBef>
                          <a:spcPts val="600"/>
                        </a:spcBef>
                        <a:spcAft>
                          <a:spcPts val="600"/>
                        </a:spcAft>
                      </a:pPr>
                      <a:r>
                        <a:rPr lang="fr-FR" sz="700" i="1">
                          <a:latin typeface="Bookman Old Style"/>
                          <a:ea typeface="Calibri"/>
                          <a:cs typeface="Calibri"/>
                        </a:rPr>
                        <a:t>Le service de sécurité est en vacation de jour sur le site en activité. Départ d’une ronde générale de sécurité périmétrique et volumétrique 2 h 00 après la prise de service sur le site. Suite à la détection d’incendie, le rondier découvre un salarié avec une cigarette allumée.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16114">
                <a:tc gridSpan="2">
                  <a:txBody>
                    <a:bodyPr/>
                    <a:lstStyle/>
                    <a:p>
                      <a:pPr>
                        <a:lnSpc>
                          <a:spcPct val="115000"/>
                        </a:lnSpc>
                        <a:spcBef>
                          <a:spcPts val="600"/>
                        </a:spcBef>
                        <a:spcAft>
                          <a:spcPts val="600"/>
                        </a:spcAft>
                      </a:pPr>
                      <a:r>
                        <a:rPr lang="fr-FR" sz="700" b="1">
                          <a:latin typeface="Calibri"/>
                          <a:ea typeface="Calibri"/>
                          <a:cs typeface="Times New Roman"/>
                        </a:rPr>
                        <a:t>Date : </a:t>
                      </a:r>
                      <a:r>
                        <a:rPr lang="fr-FR" sz="700">
                          <a:latin typeface="Calibri"/>
                          <a:ea typeface="Calibri"/>
                          <a:cs typeface="Times New Roman"/>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5">
                  <a:txBody>
                    <a:bodyPr/>
                    <a:lstStyle/>
                    <a:p>
                      <a:pPr>
                        <a:lnSpc>
                          <a:spcPct val="115000"/>
                        </a:lnSpc>
                        <a:spcBef>
                          <a:spcPts val="600"/>
                        </a:spcBef>
                        <a:spcAft>
                          <a:spcPts val="600"/>
                        </a:spcAft>
                      </a:pPr>
                      <a:r>
                        <a:rPr lang="fr-FR" sz="700" b="1">
                          <a:latin typeface="Calibri"/>
                          <a:ea typeface="Calibri"/>
                          <a:cs typeface="Times New Roman"/>
                        </a:rPr>
                        <a:t>Candidat (</a:t>
                      </a:r>
                      <a:r>
                        <a:rPr lang="fr-FR" sz="700" b="1" i="1">
                          <a:latin typeface="Calibri"/>
                          <a:ea typeface="Calibri"/>
                          <a:cs typeface="Times New Roman"/>
                        </a:rPr>
                        <a:t>nom et prénom</a:t>
                      </a:r>
                      <a:r>
                        <a:rPr lang="fr-FR" sz="700" b="1">
                          <a:latin typeface="Calibri"/>
                          <a:ea typeface="Calibri"/>
                          <a:cs typeface="Times New Roman"/>
                        </a:rPr>
                        <a:t>) : </a:t>
                      </a:r>
                      <a:r>
                        <a:rPr lang="fr-FR" sz="700">
                          <a:latin typeface="Calibri"/>
                          <a:ea typeface="Calibri"/>
                          <a:cs typeface="Times New Roman"/>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232229">
                <a:tc gridSpan="3">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INDICATEURS DE REUSSITE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fr-FR"/>
                    </a:p>
                  </a:txBody>
                  <a:tcPr/>
                </a:tc>
                <a:tc hMerge="1">
                  <a:txBody>
                    <a:bodyPr/>
                    <a:lstStyle/>
                    <a:p>
                      <a:endParaRPr lang="fr-FR"/>
                    </a:p>
                  </a:txBody>
                  <a:tcPr/>
                </a:tc>
                <a:tc>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Fait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fr-FR" sz="700" b="1">
                          <a:solidFill>
                            <a:srgbClr val="FFFFFF"/>
                          </a:solidFill>
                          <a:latin typeface="Arial Black"/>
                          <a:ea typeface="Calibri"/>
                          <a:cs typeface="Times New Roman"/>
                        </a:rPr>
                        <a:t>Pas fait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fr-FR" sz="700" b="1">
                          <a:solidFill>
                            <a:srgbClr val="FFFFFF"/>
                          </a:solidFill>
                          <a:latin typeface="Arial Black"/>
                          <a:ea typeface="Calibri"/>
                          <a:cs typeface="Times New Roman"/>
                        </a:rPr>
                        <a:t>Conditions d’acquisition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Commentaires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4"/>
                  </a:ext>
                </a:extLst>
              </a:tr>
              <a:tr h="116114">
                <a:tc gridSpan="7">
                  <a:txBody>
                    <a:bodyPr/>
                    <a:lstStyle/>
                    <a:p>
                      <a:pPr algn="ctr">
                        <a:lnSpc>
                          <a:spcPct val="115000"/>
                        </a:lnSpc>
                        <a:spcAft>
                          <a:spcPts val="0"/>
                        </a:spcAft>
                      </a:pPr>
                      <a:r>
                        <a:rPr lang="fr-FR" sz="700" b="1">
                          <a:latin typeface="Century Gothic"/>
                          <a:ea typeface="Calibri"/>
                          <a:cs typeface="Times New Roman"/>
                        </a:rPr>
                        <a:t>Prise en compte d’un poste de sécurité et des moyens techniques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232229">
                <a:tc gridSpan="3">
                  <a:txBody>
                    <a:bodyPr/>
                    <a:lstStyle/>
                    <a:p>
                      <a:pPr>
                        <a:lnSpc>
                          <a:spcPct val="115000"/>
                        </a:lnSpc>
                        <a:spcAft>
                          <a:spcPts val="0"/>
                        </a:spcAft>
                      </a:pPr>
                      <a:r>
                        <a:rPr lang="fr-FR" sz="700" b="1">
                          <a:highlight>
                            <a:srgbClr val="FFFF00"/>
                          </a:highlight>
                          <a:latin typeface="Calibri"/>
                          <a:ea typeface="Calibri"/>
                          <a:cs typeface="Times New Roman"/>
                        </a:rPr>
                        <a:t>Test lampes et contrôle des différents tableaux de signalisation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5 indicateurs validés </a:t>
                      </a:r>
                      <a:r>
                        <a:rPr lang="fr-FR" sz="700" b="1">
                          <a:latin typeface="Calibri"/>
                          <a:ea typeface="Calibri"/>
                          <a:cs typeface="Times New Roman"/>
                        </a:rPr>
                        <a:t>dont les 2 incontournables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15000"/>
                        </a:lnSpc>
                        <a:spcAft>
                          <a:spcPts val="0"/>
                        </a:spcAft>
                      </a:pPr>
                      <a:endParaRPr lang="fr-FR" sz="7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6114">
                <a:tc gridSpan="3">
                  <a:txBody>
                    <a:bodyPr/>
                    <a:lstStyle/>
                    <a:p>
                      <a:pPr>
                        <a:lnSpc>
                          <a:spcPct val="115000"/>
                        </a:lnSpc>
                        <a:spcAft>
                          <a:spcPts val="0"/>
                        </a:spcAft>
                      </a:pPr>
                      <a:r>
                        <a:rPr lang="fr-FR" sz="700">
                          <a:latin typeface="Calibri"/>
                          <a:ea typeface="Calibri"/>
                          <a:cs typeface="Times New Roman"/>
                        </a:rPr>
                        <a:t>Contrôle de l’état général des émetteurs récepteurs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232229">
                <a:tc gridSpan="3">
                  <a:txBody>
                    <a:bodyPr/>
                    <a:lstStyle/>
                    <a:p>
                      <a:pPr algn="just">
                        <a:lnSpc>
                          <a:spcPct val="115000"/>
                        </a:lnSpc>
                        <a:spcAft>
                          <a:spcPts val="0"/>
                        </a:spcAft>
                      </a:pPr>
                      <a:r>
                        <a:rPr lang="fr-FR" sz="700" b="1">
                          <a:highlight>
                            <a:srgbClr val="FFFF00"/>
                          </a:highlight>
                          <a:latin typeface="Calibri"/>
                          <a:ea typeface="Calibri"/>
                          <a:cs typeface="Times New Roman"/>
                        </a:rPr>
                        <a:t>Essai des moyens de communication (ligne directe téléphonique et téléphone urbain)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8"/>
                  </a:ext>
                </a:extLst>
              </a:tr>
              <a:tr h="116114">
                <a:tc gridSpan="3">
                  <a:txBody>
                    <a:bodyPr/>
                    <a:lstStyle/>
                    <a:p>
                      <a:pPr algn="just">
                        <a:lnSpc>
                          <a:spcPct val="115000"/>
                        </a:lnSpc>
                        <a:spcAft>
                          <a:spcPts val="0"/>
                        </a:spcAft>
                      </a:pPr>
                      <a:r>
                        <a:rPr lang="fr-FR" sz="700">
                          <a:latin typeface="Calibri"/>
                          <a:ea typeface="Calibri"/>
                          <a:cs typeface="Times New Roman"/>
                        </a:rPr>
                        <a:t>Prise en compte des clés et des divers matériels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9"/>
                  </a:ext>
                </a:extLst>
              </a:tr>
              <a:tr h="116114">
                <a:tc gridSpan="3">
                  <a:txBody>
                    <a:bodyPr/>
                    <a:lstStyle/>
                    <a:p>
                      <a:pPr algn="just">
                        <a:lnSpc>
                          <a:spcPct val="115000"/>
                        </a:lnSpc>
                        <a:spcAft>
                          <a:spcPts val="0"/>
                        </a:spcAft>
                      </a:pPr>
                      <a:r>
                        <a:rPr lang="fr-FR" sz="700">
                          <a:latin typeface="Calibri"/>
                          <a:ea typeface="Calibri"/>
                          <a:cs typeface="Times New Roman"/>
                        </a:rPr>
                        <a:t>Contrôle des caméras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0"/>
                  </a:ext>
                </a:extLst>
              </a:tr>
              <a:tr h="116114">
                <a:tc gridSpan="3">
                  <a:txBody>
                    <a:bodyPr/>
                    <a:lstStyle/>
                    <a:p>
                      <a:pPr algn="just">
                        <a:lnSpc>
                          <a:spcPct val="115000"/>
                        </a:lnSpc>
                        <a:spcAft>
                          <a:spcPts val="0"/>
                        </a:spcAft>
                      </a:pPr>
                      <a:r>
                        <a:rPr lang="fr-FR" sz="700">
                          <a:latin typeface="Calibri"/>
                          <a:ea typeface="Calibri"/>
                          <a:cs typeface="Times New Roman"/>
                        </a:rPr>
                        <a:t>Contrôle des registres (visiteurs, clés,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1"/>
                  </a:ext>
                </a:extLst>
              </a:tr>
              <a:tr h="116114">
                <a:tc gridSpan="7">
                  <a:txBody>
                    <a:bodyPr/>
                    <a:lstStyle/>
                    <a:p>
                      <a:pPr algn="ctr">
                        <a:lnSpc>
                          <a:spcPct val="115000"/>
                        </a:lnSpc>
                        <a:spcAft>
                          <a:spcPts val="0"/>
                        </a:spcAft>
                      </a:pPr>
                      <a:r>
                        <a:rPr lang="fr-FR" sz="700" b="1">
                          <a:latin typeface="Century Gothic"/>
                          <a:ea typeface="Calibri"/>
                          <a:cs typeface="Times New Roman"/>
                        </a:rPr>
                        <a:t>Application des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2"/>
                  </a:ext>
                </a:extLst>
              </a:tr>
              <a:tr h="116114">
                <a:tc gridSpan="3">
                  <a:txBody>
                    <a:bodyPr/>
                    <a:lstStyle/>
                    <a:p>
                      <a:pPr>
                        <a:lnSpc>
                          <a:spcPct val="115000"/>
                        </a:lnSpc>
                        <a:spcAft>
                          <a:spcPts val="0"/>
                        </a:spcAft>
                      </a:pPr>
                      <a:r>
                        <a:rPr lang="fr-FR" sz="700">
                          <a:latin typeface="Calibri"/>
                          <a:ea typeface="Calibri"/>
                          <a:cs typeface="Times New Roman"/>
                        </a:rPr>
                        <a:t>Prise en compte des consignes particulières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700">
                          <a:latin typeface="Calibri"/>
                          <a:ea typeface="Calibri"/>
                          <a:cs typeface="Times New Roman"/>
                        </a:rPr>
                        <a:t>2 indicateurs validés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16114">
                <a:tc gridSpan="3">
                  <a:txBody>
                    <a:bodyPr/>
                    <a:lstStyle/>
                    <a:p>
                      <a:pPr>
                        <a:lnSpc>
                          <a:spcPct val="115000"/>
                        </a:lnSpc>
                        <a:spcAft>
                          <a:spcPts val="0"/>
                        </a:spcAft>
                      </a:pPr>
                      <a:r>
                        <a:rPr lang="fr-FR" sz="700">
                          <a:latin typeface="Calibri"/>
                          <a:ea typeface="Calibri"/>
                          <a:cs typeface="Times New Roman"/>
                        </a:rPr>
                        <a:t>Mise en application de ces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4"/>
                  </a:ext>
                </a:extLst>
              </a:tr>
              <a:tr h="116114">
                <a:tc gridSpan="7">
                  <a:txBody>
                    <a:bodyPr/>
                    <a:lstStyle/>
                    <a:p>
                      <a:pPr algn="ctr">
                        <a:lnSpc>
                          <a:spcPct val="115000"/>
                        </a:lnSpc>
                        <a:spcAft>
                          <a:spcPts val="0"/>
                        </a:spcAft>
                      </a:pPr>
                      <a:r>
                        <a:rPr lang="fr-FR" sz="700" b="1">
                          <a:latin typeface="Century Gothic"/>
                          <a:ea typeface="Calibri"/>
                          <a:cs typeface="Times New Roman"/>
                        </a:rPr>
                        <a:t>Repérage sur le 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5"/>
                  </a:ext>
                </a:extLst>
              </a:tr>
              <a:tr h="116114">
                <a:tc gridSpan="3">
                  <a:txBody>
                    <a:bodyPr/>
                    <a:lstStyle/>
                    <a:p>
                      <a:pPr>
                        <a:lnSpc>
                          <a:spcPct val="115000"/>
                        </a:lnSpc>
                        <a:spcAft>
                          <a:spcPts val="0"/>
                        </a:spcAft>
                      </a:pPr>
                      <a:r>
                        <a:rPr lang="fr-FR" sz="700">
                          <a:latin typeface="Calibri"/>
                          <a:ea typeface="Calibri"/>
                          <a:cs typeface="Times New Roman"/>
                        </a:rPr>
                        <a:t>Identification des différents d’accès du 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700">
                          <a:latin typeface="Calibri"/>
                          <a:ea typeface="Calibri"/>
                          <a:cs typeface="Times New Roman"/>
                        </a:rPr>
                        <a:t>2 indicateurs validés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6114">
                <a:tc gridSpan="3">
                  <a:txBody>
                    <a:bodyPr/>
                    <a:lstStyle/>
                    <a:p>
                      <a:pPr>
                        <a:lnSpc>
                          <a:spcPct val="115000"/>
                        </a:lnSpc>
                        <a:spcAft>
                          <a:spcPts val="0"/>
                        </a:spcAft>
                      </a:pPr>
                      <a:r>
                        <a:rPr lang="fr-FR" sz="700">
                          <a:latin typeface="Calibri"/>
                          <a:ea typeface="Calibri"/>
                          <a:cs typeface="Times New Roman"/>
                        </a:rPr>
                        <a:t>Localisation rapide d’un lieu par rapport au plan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7"/>
                  </a:ext>
                </a:extLst>
              </a:tr>
              <a:tr h="116114">
                <a:tc gridSpan="7">
                  <a:txBody>
                    <a:bodyPr/>
                    <a:lstStyle/>
                    <a:p>
                      <a:pPr algn="ctr">
                        <a:lnSpc>
                          <a:spcPct val="115000"/>
                        </a:lnSpc>
                        <a:spcAft>
                          <a:spcPts val="0"/>
                        </a:spcAft>
                      </a:pPr>
                      <a:r>
                        <a:rPr lang="fr-FR" sz="700" b="1">
                          <a:latin typeface="Century Gothic"/>
                          <a:ea typeface="Calibri"/>
                          <a:cs typeface="Times New Roman"/>
                        </a:rPr>
                        <a:t>Gestion des appels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8"/>
                  </a:ext>
                </a:extLst>
              </a:tr>
              <a:tr h="116114">
                <a:tc gridSpan="3">
                  <a:txBody>
                    <a:bodyPr/>
                    <a:lstStyle/>
                    <a:p>
                      <a:pPr>
                        <a:lnSpc>
                          <a:spcPct val="115000"/>
                        </a:lnSpc>
                        <a:spcAft>
                          <a:spcPts val="0"/>
                        </a:spcAft>
                      </a:pPr>
                      <a:r>
                        <a:rPr lang="fr-FR" sz="700">
                          <a:latin typeface="Calibri"/>
                          <a:ea typeface="Calibri"/>
                          <a:cs typeface="Times New Roman"/>
                        </a:rPr>
                        <a:t>Respect des priorités des appels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3 indicateurs validés </a:t>
                      </a:r>
                      <a:r>
                        <a:rPr lang="fr-FR" sz="700" b="1">
                          <a:latin typeface="Calibri"/>
                          <a:ea typeface="Calibri"/>
                          <a:cs typeface="Times New Roman"/>
                        </a:rPr>
                        <a:t>dont l’incontournable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6114">
                <a:tc gridSpan="3">
                  <a:txBody>
                    <a:bodyPr/>
                    <a:lstStyle/>
                    <a:p>
                      <a:pPr>
                        <a:lnSpc>
                          <a:spcPct val="115000"/>
                        </a:lnSpc>
                        <a:spcAft>
                          <a:spcPts val="0"/>
                        </a:spcAft>
                      </a:pPr>
                      <a:r>
                        <a:rPr lang="fr-FR" sz="700">
                          <a:latin typeface="Calibri"/>
                          <a:ea typeface="Calibri"/>
                          <a:cs typeface="Times New Roman"/>
                        </a:rPr>
                        <a:t>Mise en attente d’une communication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0"/>
                  </a:ext>
                </a:extLst>
              </a:tr>
              <a:tr h="232229">
                <a:tc gridSpan="3">
                  <a:txBody>
                    <a:bodyPr/>
                    <a:lstStyle/>
                    <a:p>
                      <a:pPr algn="just">
                        <a:lnSpc>
                          <a:spcPct val="115000"/>
                        </a:lnSpc>
                        <a:spcAft>
                          <a:spcPts val="0"/>
                        </a:spcAft>
                      </a:pPr>
                      <a:r>
                        <a:rPr lang="fr-FR" sz="700">
                          <a:latin typeface="Calibri"/>
                          <a:ea typeface="Calibri"/>
                          <a:cs typeface="Times New Roman"/>
                        </a:rPr>
                        <a:t>Gestion de plusieurs communications en même temps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1"/>
                  </a:ext>
                </a:extLst>
              </a:tr>
              <a:tr h="116114">
                <a:tc gridSpan="3">
                  <a:txBody>
                    <a:bodyPr/>
                    <a:lstStyle/>
                    <a:p>
                      <a:pPr>
                        <a:lnSpc>
                          <a:spcPct val="115000"/>
                        </a:lnSpc>
                        <a:spcAft>
                          <a:spcPts val="0"/>
                        </a:spcAft>
                      </a:pPr>
                      <a:r>
                        <a:rPr lang="fr-FR" sz="700" b="1">
                          <a:highlight>
                            <a:srgbClr val="FFFF00"/>
                          </a:highlight>
                          <a:latin typeface="Calibri"/>
                          <a:ea typeface="Calibri"/>
                          <a:cs typeface="Times New Roman"/>
                        </a:rPr>
                        <a:t>Dialogue clair et précis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2"/>
                  </a:ext>
                </a:extLst>
              </a:tr>
              <a:tr h="116114">
                <a:tc gridSpan="7">
                  <a:txBody>
                    <a:bodyPr/>
                    <a:lstStyle/>
                    <a:p>
                      <a:pPr algn="ctr">
                        <a:lnSpc>
                          <a:spcPct val="115000"/>
                        </a:lnSpc>
                        <a:spcAft>
                          <a:spcPts val="0"/>
                        </a:spcAft>
                      </a:pPr>
                      <a:r>
                        <a:rPr lang="fr-FR" sz="700" b="1">
                          <a:latin typeface="Century Gothic"/>
                          <a:ea typeface="Calibri"/>
                          <a:cs typeface="Times New Roman"/>
                        </a:rPr>
                        <a:t>Application des mesures conservatoires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3"/>
                  </a:ext>
                </a:extLst>
              </a:tr>
              <a:tr h="232229">
                <a:tc gridSpan="3">
                  <a:txBody>
                    <a:bodyPr/>
                    <a:lstStyle/>
                    <a:p>
                      <a:pPr>
                        <a:lnSpc>
                          <a:spcPct val="115000"/>
                        </a:lnSpc>
                        <a:spcAft>
                          <a:spcPts val="0"/>
                        </a:spcAft>
                      </a:pPr>
                      <a:r>
                        <a:rPr lang="fr-FR" sz="700" b="1">
                          <a:highlight>
                            <a:srgbClr val="FFFF00"/>
                          </a:highlight>
                          <a:latin typeface="Calibri"/>
                          <a:ea typeface="Calibri"/>
                          <a:cs typeface="Times New Roman"/>
                        </a:rPr>
                        <a:t>Recherche des procédures sur le cahier de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2 indicateurs validés </a:t>
                      </a:r>
                      <a:r>
                        <a:rPr lang="fr-FR" sz="700" b="1">
                          <a:latin typeface="Calibri"/>
                          <a:ea typeface="Calibri"/>
                          <a:cs typeface="Times New Roman"/>
                        </a:rPr>
                        <a:t>dont l’incontournable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32229">
                <a:tc gridSpan="3">
                  <a:txBody>
                    <a:bodyPr/>
                    <a:lstStyle/>
                    <a:p>
                      <a:pPr algn="just">
                        <a:lnSpc>
                          <a:spcPct val="115000"/>
                        </a:lnSpc>
                        <a:spcAft>
                          <a:spcPts val="0"/>
                        </a:spcAft>
                      </a:pPr>
                      <a:r>
                        <a:rPr lang="fr-FR" sz="700">
                          <a:latin typeface="Calibri"/>
                          <a:ea typeface="Calibri"/>
                          <a:cs typeface="Times New Roman"/>
                        </a:rPr>
                        <a:t>Mise en application de la procédure par rapport  aux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5"/>
                  </a:ext>
                </a:extLst>
              </a:tr>
              <a:tr h="116114">
                <a:tc gridSpan="3">
                  <a:txBody>
                    <a:bodyPr/>
                    <a:lstStyle/>
                    <a:p>
                      <a:pPr>
                        <a:lnSpc>
                          <a:spcPct val="115000"/>
                        </a:lnSpc>
                        <a:spcAft>
                          <a:spcPts val="0"/>
                        </a:spcAft>
                      </a:pPr>
                      <a:r>
                        <a:rPr lang="fr-FR" sz="700">
                          <a:latin typeface="Calibri"/>
                          <a:ea typeface="Calibri"/>
                          <a:cs typeface="Times New Roman"/>
                        </a:rPr>
                        <a:t>Respect des priorités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6"/>
                  </a:ext>
                </a:extLst>
              </a:tr>
              <a:tr h="239996">
                <a:tc gridSpan="7">
                  <a:txBody>
                    <a:bodyPr/>
                    <a:lstStyle/>
                    <a:p>
                      <a:pPr algn="ctr">
                        <a:lnSpc>
                          <a:spcPct val="115000"/>
                        </a:lnSpc>
                        <a:spcAft>
                          <a:spcPts val="0"/>
                        </a:spcAft>
                      </a:pPr>
                      <a:r>
                        <a:rPr lang="fr-FR" sz="700" b="1" dirty="0">
                          <a:latin typeface="Century Gothic"/>
                          <a:ea typeface="Calibri"/>
                          <a:cs typeface="Times New Roman"/>
                        </a:rPr>
                        <a:t>Transmission orale des informations</a:t>
                      </a:r>
                      <a:endParaRPr lang="fr-FR" sz="9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7"/>
                  </a:ext>
                </a:extLst>
              </a:tr>
            </a:tbl>
          </a:graphicData>
        </a:graphic>
      </p:graphicFrame>
      <p:sp>
        <p:nvSpPr>
          <p:cNvPr id="9" name="ZoneTexte 8"/>
          <p:cNvSpPr txBox="1"/>
          <p:nvPr/>
        </p:nvSpPr>
        <p:spPr>
          <a:xfrm>
            <a:off x="395536" y="2852936"/>
            <a:ext cx="2029603" cy="1938992"/>
          </a:xfrm>
          <a:prstGeom prst="rect">
            <a:avLst/>
          </a:prstGeom>
          <a:noFill/>
        </p:spPr>
        <p:txBody>
          <a:bodyPr wrap="square" rtlCol="0">
            <a:spAutoFit/>
          </a:bodyPr>
          <a:lstStyle/>
          <a:p>
            <a:pPr algn="ctr"/>
            <a:r>
              <a:rPr lang="fr-FR" sz="2000" dirty="0">
                <a:latin typeface="Century" pitchFamily="18" charset="0"/>
              </a:rPr>
              <a:t>Les noms des candidats seront apposés au préalable sur les grilles d’évaluations. </a:t>
            </a:r>
          </a:p>
        </p:txBody>
      </p:sp>
      <p:sp>
        <p:nvSpPr>
          <p:cNvPr id="6" name="Espace réservé du contenu 2"/>
          <p:cNvSpPr txBox="1">
            <a:spLocks/>
          </p:cNvSpPr>
          <p:nvPr/>
        </p:nvSpPr>
        <p:spPr>
          <a:xfrm>
            <a:off x="497967" y="224644"/>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Grilles d’examen</a:t>
            </a:r>
          </a:p>
        </p:txBody>
      </p:sp>
      <p:sp>
        <p:nvSpPr>
          <p:cNvPr id="10" name="Espace réservé de la date 9"/>
          <p:cNvSpPr>
            <a:spLocks noGrp="1"/>
          </p:cNvSpPr>
          <p:nvPr>
            <p:ph type="dt" sz="half" idx="10"/>
          </p:nvPr>
        </p:nvSpPr>
        <p:spPr/>
        <p:txBody>
          <a:bodyPr/>
          <a:lstStyle/>
          <a:p>
            <a:fld id="{1CF5F28D-DEF7-4137-A792-09AEA291B814}" type="datetime1">
              <a:rPr lang="fr-FR" smtClean="0"/>
              <a:t>01/07/2026</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33</a:t>
            </a:fld>
            <a:endParaRPr lang="fr-FR"/>
          </a:p>
        </p:txBody>
      </p:sp>
      <p:sp>
        <p:nvSpPr>
          <p:cNvPr id="7" name="ZoneTexte 6"/>
          <p:cNvSpPr txBox="1"/>
          <p:nvPr/>
        </p:nvSpPr>
        <p:spPr>
          <a:xfrm>
            <a:off x="473511" y="1118401"/>
            <a:ext cx="3635896" cy="1631216"/>
          </a:xfrm>
          <a:prstGeom prst="rect">
            <a:avLst/>
          </a:prstGeom>
          <a:noFill/>
        </p:spPr>
        <p:txBody>
          <a:bodyPr wrap="square" rtlCol="0">
            <a:spAutoFit/>
          </a:bodyPr>
          <a:lstStyle/>
          <a:p>
            <a:pPr algn="just"/>
            <a:r>
              <a:rPr lang="fr-FR" sz="2000" dirty="0">
                <a:latin typeface="Century" pitchFamily="18" charset="0"/>
              </a:rPr>
              <a:t>Pour faciliter l’organisation des épreuves pratiques, un membre du jury procède à un tirage au sort des situations (minimum 4). </a:t>
            </a:r>
          </a:p>
        </p:txBody>
      </p:sp>
      <p:pic>
        <p:nvPicPr>
          <p:cNvPr id="8194" name="Picture 2" descr="Résultat de recherche d'images pour &quot;tirage au sort&quot;">
            <a:hlinkClick r:id="rId2"/>
          </p:cNvPr>
          <p:cNvPicPr>
            <a:picLocks noChangeAspect="1" noChangeArrowheads="1"/>
          </p:cNvPicPr>
          <p:nvPr/>
        </p:nvPicPr>
        <p:blipFill>
          <a:blip r:embed="rId3" cstate="print"/>
          <a:srcRect/>
          <a:stretch>
            <a:fillRect/>
          </a:stretch>
        </p:blipFill>
        <p:spPr bwMode="auto">
          <a:xfrm>
            <a:off x="5652120" y="1002992"/>
            <a:ext cx="2808312" cy="1862033"/>
          </a:xfrm>
          <a:prstGeom prst="rect">
            <a:avLst/>
          </a:prstGeom>
          <a:noFill/>
        </p:spPr>
      </p:pic>
      <p:pic>
        <p:nvPicPr>
          <p:cNvPr id="5" name="Picture 2" descr="Résultat de recherche d'images pour &quot;employeur&quot;">
            <a:hlinkClick r:id="rId4"/>
          </p:cNvPr>
          <p:cNvPicPr>
            <a:picLocks noChangeAspect="1" noChangeArrowheads="1"/>
          </p:cNvPicPr>
          <p:nvPr/>
        </p:nvPicPr>
        <p:blipFill>
          <a:blip r:embed="rId5" cstate="print"/>
          <a:srcRect/>
          <a:stretch>
            <a:fillRect/>
          </a:stretch>
        </p:blipFill>
        <p:spPr bwMode="auto">
          <a:xfrm>
            <a:off x="4181674" y="1680836"/>
            <a:ext cx="1325911" cy="1325911"/>
          </a:xfrm>
          <a:prstGeom prst="rect">
            <a:avLst/>
          </a:prstGeom>
          <a:noFill/>
        </p:spPr>
      </p:pic>
      <p:sp>
        <p:nvSpPr>
          <p:cNvPr id="6" name="ZoneTexte 5"/>
          <p:cNvSpPr txBox="1"/>
          <p:nvPr/>
        </p:nvSpPr>
        <p:spPr>
          <a:xfrm>
            <a:off x="5601884" y="3241092"/>
            <a:ext cx="2808312" cy="1631216"/>
          </a:xfrm>
          <a:prstGeom prst="rect">
            <a:avLst/>
          </a:prstGeom>
          <a:noFill/>
        </p:spPr>
        <p:txBody>
          <a:bodyPr wrap="square" rtlCol="0">
            <a:spAutoFit/>
          </a:bodyPr>
          <a:lstStyle/>
          <a:p>
            <a:r>
              <a:rPr lang="fr-FR" sz="2000" dirty="0">
                <a:latin typeface="Century" pitchFamily="18" charset="0"/>
              </a:rPr>
              <a:t>Dans un deuxième temps chaque candidat tire au sort le scenario sur lequel il sera évalué. </a:t>
            </a:r>
          </a:p>
        </p:txBody>
      </p:sp>
      <p:pic>
        <p:nvPicPr>
          <p:cNvPr id="44036" name="Picture 4" descr="Résultat de recherche d'images pour &quot;tirage au sort&quot;">
            <a:hlinkClick r:id="rId6"/>
          </p:cNvPr>
          <p:cNvPicPr>
            <a:picLocks noChangeAspect="1" noChangeArrowheads="1"/>
          </p:cNvPicPr>
          <p:nvPr/>
        </p:nvPicPr>
        <p:blipFill>
          <a:blip r:embed="rId7" cstate="print"/>
          <a:srcRect/>
          <a:stretch>
            <a:fillRect/>
          </a:stretch>
        </p:blipFill>
        <p:spPr bwMode="auto">
          <a:xfrm>
            <a:off x="683568" y="3044043"/>
            <a:ext cx="2808312" cy="1872209"/>
          </a:xfrm>
          <a:prstGeom prst="rect">
            <a:avLst/>
          </a:prstGeom>
          <a:noFill/>
        </p:spPr>
      </p:pic>
      <p:pic>
        <p:nvPicPr>
          <p:cNvPr id="44038" name="Picture 6" descr="Image associée">
            <a:hlinkClick r:id="rId8"/>
          </p:cNvPr>
          <p:cNvPicPr>
            <a:picLocks noChangeAspect="1" noChangeArrowheads="1"/>
          </p:cNvPicPr>
          <p:nvPr/>
        </p:nvPicPr>
        <p:blipFill>
          <a:blip r:embed="rId9" cstate="print"/>
          <a:srcRect/>
          <a:stretch>
            <a:fillRect/>
          </a:stretch>
        </p:blipFill>
        <p:spPr bwMode="auto">
          <a:xfrm>
            <a:off x="4067944" y="3348755"/>
            <a:ext cx="1325911" cy="1325911"/>
          </a:xfrm>
          <a:prstGeom prst="rect">
            <a:avLst/>
          </a:prstGeom>
          <a:noFill/>
        </p:spPr>
      </p:pic>
      <p:sp>
        <p:nvSpPr>
          <p:cNvPr id="9" name="Espace réservé du contenu 2"/>
          <p:cNvSpPr txBox="1">
            <a:spLocks/>
          </p:cNvSpPr>
          <p:nvPr/>
        </p:nvSpPr>
        <p:spPr>
          <a:xfrm>
            <a:off x="497967" y="224644"/>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Tirage au sort</a:t>
            </a:r>
          </a:p>
        </p:txBody>
      </p:sp>
      <p:sp>
        <p:nvSpPr>
          <p:cNvPr id="2" name="ZoneTexte 1">
            <a:extLst>
              <a:ext uri="{FF2B5EF4-FFF2-40B4-BE49-F238E27FC236}">
                <a16:creationId xmlns:a16="http://schemas.microsoft.com/office/drawing/2014/main" id="{9CDF3F8D-E606-4F1F-BCAC-65780F524765}"/>
              </a:ext>
            </a:extLst>
          </p:cNvPr>
          <p:cNvSpPr txBox="1"/>
          <p:nvPr/>
        </p:nvSpPr>
        <p:spPr>
          <a:xfrm>
            <a:off x="323528" y="5335107"/>
            <a:ext cx="8496944" cy="646331"/>
          </a:xfrm>
          <a:prstGeom prst="rect">
            <a:avLst/>
          </a:prstGeom>
          <a:noFill/>
        </p:spPr>
        <p:txBody>
          <a:bodyPr wrap="square" rtlCol="0">
            <a:spAutoFit/>
          </a:bodyPr>
          <a:lstStyle/>
          <a:p>
            <a:r>
              <a:rPr lang="fr-FR" dirty="0">
                <a:solidFill>
                  <a:srgbClr val="FF0000"/>
                </a:solidFill>
              </a:rPr>
              <a:t>L’organisme de formation est chargé de fournir une tierce personne pour les mises en situation, qui ne peut être ni un formateur ni un stagiaire ayant participé à la formation</a:t>
            </a:r>
            <a:r>
              <a:rPr lang="fr-FR" i="1" dirty="0">
                <a:solidFill>
                  <a:srgbClr val="FF0000"/>
                </a:solidFill>
              </a:rPr>
              <a:t>. </a:t>
            </a:r>
            <a:endParaRPr lang="fr-FR" dirty="0">
              <a:solidFill>
                <a:srgbClr val="FF0000"/>
              </a:solidFill>
            </a:endParaRPr>
          </a:p>
        </p:txBody>
      </p:sp>
      <p:sp>
        <p:nvSpPr>
          <p:cNvPr id="11" name="Espace réservé de la date 10"/>
          <p:cNvSpPr>
            <a:spLocks noGrp="1"/>
          </p:cNvSpPr>
          <p:nvPr>
            <p:ph type="dt" sz="half" idx="10"/>
          </p:nvPr>
        </p:nvSpPr>
        <p:spPr/>
        <p:txBody>
          <a:bodyPr/>
          <a:lstStyle/>
          <a:p>
            <a:fld id="{DAEC2E64-9FF7-40E6-96D9-D74C6CAE0413}" type="datetime1">
              <a:rPr lang="fr-FR" smtClean="0"/>
              <a:t>01/07/2026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34</a:t>
            </a:fld>
            <a:endParaRPr lang="fr-FR"/>
          </a:p>
        </p:txBody>
      </p:sp>
      <p:sp>
        <p:nvSpPr>
          <p:cNvPr id="5" name="ZoneTexte 4"/>
          <p:cNvSpPr txBox="1"/>
          <p:nvPr/>
        </p:nvSpPr>
        <p:spPr>
          <a:xfrm>
            <a:off x="467544" y="2285992"/>
            <a:ext cx="8496944" cy="400110"/>
          </a:xfrm>
          <a:prstGeom prst="rect">
            <a:avLst/>
          </a:prstGeom>
          <a:noFill/>
        </p:spPr>
        <p:txBody>
          <a:bodyPr wrap="square" rtlCol="0">
            <a:spAutoFit/>
          </a:bodyPr>
          <a:lstStyle/>
          <a:p>
            <a:r>
              <a:rPr lang="fr-FR" sz="2000" dirty="0">
                <a:latin typeface="Century" pitchFamily="18" charset="0"/>
              </a:rPr>
              <a:t>Les candidats rédigent </a:t>
            </a:r>
            <a:r>
              <a:rPr lang="fr-FR" sz="2000" u="sng" dirty="0">
                <a:latin typeface="Century" pitchFamily="18" charset="0"/>
              </a:rPr>
              <a:t>un compte rendu </a:t>
            </a:r>
            <a:r>
              <a:rPr lang="fr-FR" sz="2000" dirty="0">
                <a:latin typeface="Century" pitchFamily="18" charset="0"/>
              </a:rPr>
              <a:t>à l’issu de sa prestation</a:t>
            </a:r>
            <a:endParaRPr lang="fr-FR" sz="2000" dirty="0">
              <a:solidFill>
                <a:srgbClr val="FF0000"/>
              </a:solidFill>
              <a:latin typeface="Century" pitchFamily="18" charset="0"/>
            </a:endParaRPr>
          </a:p>
        </p:txBody>
      </p:sp>
      <p:sp>
        <p:nvSpPr>
          <p:cNvPr id="6" name="Espace réservé du contenu 2"/>
          <p:cNvSpPr txBox="1">
            <a:spLocks/>
          </p:cNvSpPr>
          <p:nvPr/>
        </p:nvSpPr>
        <p:spPr>
          <a:xfrm>
            <a:off x="497967" y="1428736"/>
            <a:ext cx="7890458" cy="714380"/>
          </a:xfrm>
          <a:prstGeom prst="rect">
            <a:avLst/>
          </a:prstGeom>
        </p:spPr>
        <p:txBody>
          <a:bodyPr>
            <a:normAutofit/>
          </a:bodyPr>
          <a:lstStyle/>
          <a:p>
            <a:pPr algn="ctr"/>
            <a:r>
              <a:rPr lang="fr-FR" sz="3200" b="1" u="sng" dirty="0">
                <a:solidFill>
                  <a:schemeClr val="accent1">
                    <a:lumMod val="75000"/>
                  </a:schemeClr>
                </a:solidFill>
                <a:latin typeface="Century" pitchFamily="18" charset="0"/>
              </a:rPr>
              <a:t>Rédaction du compte rendu</a:t>
            </a:r>
          </a:p>
        </p:txBody>
      </p:sp>
      <p:pic>
        <p:nvPicPr>
          <p:cNvPr id="8" name="Picture 2" descr="Résultat de recherche d'images pour &quot;secrétariat&quot;">
            <a:hlinkClick r:id="rId2"/>
            <a:extLst>
              <a:ext uri="{FF2B5EF4-FFF2-40B4-BE49-F238E27FC236}">
                <a16:creationId xmlns:a16="http://schemas.microsoft.com/office/drawing/2014/main" id="{1F15E636-B315-4578-B3AE-6E0EA7FFC2F8}"/>
              </a:ext>
            </a:extLst>
          </p:cNvPr>
          <p:cNvPicPr>
            <a:picLocks noChangeAspect="1" noChangeArrowheads="1"/>
          </p:cNvPicPr>
          <p:nvPr/>
        </p:nvPicPr>
        <p:blipFill>
          <a:blip r:embed="rId3" cstate="print"/>
          <a:srcRect/>
          <a:stretch>
            <a:fillRect/>
          </a:stretch>
        </p:blipFill>
        <p:spPr bwMode="auto">
          <a:xfrm>
            <a:off x="4499992" y="3212976"/>
            <a:ext cx="3393022" cy="2262015"/>
          </a:xfrm>
          <a:prstGeom prst="rect">
            <a:avLst/>
          </a:prstGeom>
          <a:noFill/>
        </p:spPr>
      </p:pic>
      <p:sp>
        <p:nvSpPr>
          <p:cNvPr id="7" name="Espace réservé de la date 6"/>
          <p:cNvSpPr>
            <a:spLocks noGrp="1"/>
          </p:cNvSpPr>
          <p:nvPr>
            <p:ph type="dt" sz="half" idx="10"/>
          </p:nvPr>
        </p:nvSpPr>
        <p:spPr/>
        <p:txBody>
          <a:bodyPr/>
          <a:lstStyle/>
          <a:p>
            <a:fld id="{EE4A9A3A-669E-49CE-B443-1A4083DCD313}" type="datetime1">
              <a:rPr lang="fr-FR" smtClean="0"/>
              <a:t>01/07/2026</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35</a:t>
            </a:fld>
            <a:endParaRPr lang="fr-FR"/>
          </a:p>
        </p:txBody>
      </p:sp>
      <p:sp>
        <p:nvSpPr>
          <p:cNvPr id="6" name="ZoneTexte 5"/>
          <p:cNvSpPr txBox="1"/>
          <p:nvPr/>
        </p:nvSpPr>
        <p:spPr>
          <a:xfrm>
            <a:off x="435496" y="1747549"/>
            <a:ext cx="8496944" cy="1938992"/>
          </a:xfrm>
          <a:prstGeom prst="rect">
            <a:avLst/>
          </a:prstGeom>
          <a:noFill/>
        </p:spPr>
        <p:txBody>
          <a:bodyPr wrap="square" rtlCol="0">
            <a:spAutoFit/>
          </a:bodyPr>
          <a:lstStyle/>
          <a:p>
            <a:r>
              <a:rPr lang="fr-FR" sz="2000" dirty="0">
                <a:solidFill>
                  <a:srgbClr val="FF0000"/>
                </a:solidFill>
                <a:latin typeface="Century" pitchFamily="18" charset="0"/>
              </a:rPr>
              <a:t>Pour l’ensemble des épreuves, est considéré comme éliminatoire tout agissement mettant en danger le candidat lui-même ou un tiers. </a:t>
            </a:r>
          </a:p>
          <a:p>
            <a:endParaRPr lang="fr-FR" sz="2000" dirty="0">
              <a:latin typeface="Century" pitchFamily="18" charset="0"/>
            </a:endParaRPr>
          </a:p>
          <a:p>
            <a:r>
              <a:rPr lang="fr-FR" sz="2000" dirty="0">
                <a:latin typeface="Century" pitchFamily="18" charset="0"/>
              </a:rPr>
              <a:t>Le jury doit être vigilant dans son appréciation. Un candidat ne devra pas être pénalisé par rapport aux éventuelles erreurs commises par son binôme.</a:t>
            </a:r>
            <a:endParaRPr lang="fr-FR" sz="2000" dirty="0">
              <a:latin typeface="Century" pitchFamily="18" charset="0"/>
              <a:ea typeface="Calibri"/>
              <a:cs typeface="Times New Roman"/>
            </a:endParaRPr>
          </a:p>
        </p:txBody>
      </p:sp>
      <p:pic>
        <p:nvPicPr>
          <p:cNvPr id="5122" name="Picture 2" descr="Résultat de recherche d'images pour &quot;funambule&quot;">
            <a:hlinkClick r:id="rId2"/>
          </p:cNvPr>
          <p:cNvPicPr>
            <a:picLocks noChangeAspect="1" noChangeArrowheads="1"/>
          </p:cNvPicPr>
          <p:nvPr/>
        </p:nvPicPr>
        <p:blipFill>
          <a:blip r:embed="rId3" cstate="print"/>
          <a:srcRect/>
          <a:stretch>
            <a:fillRect/>
          </a:stretch>
        </p:blipFill>
        <p:spPr bwMode="auto">
          <a:xfrm>
            <a:off x="3207562" y="3782426"/>
            <a:ext cx="2471268" cy="2478039"/>
          </a:xfrm>
          <a:prstGeom prst="rect">
            <a:avLst/>
          </a:prstGeom>
          <a:noFill/>
        </p:spPr>
      </p:pic>
      <p:sp>
        <p:nvSpPr>
          <p:cNvPr id="7" name="Espace réservé du contenu 2"/>
          <p:cNvSpPr txBox="1">
            <a:spLocks/>
          </p:cNvSpPr>
          <p:nvPr/>
        </p:nvSpPr>
        <p:spPr>
          <a:xfrm>
            <a:off x="497967" y="224644"/>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Points importants</a:t>
            </a:r>
          </a:p>
        </p:txBody>
      </p:sp>
      <p:sp>
        <p:nvSpPr>
          <p:cNvPr id="8" name="Espace réservé de la date 7"/>
          <p:cNvSpPr>
            <a:spLocks noGrp="1"/>
          </p:cNvSpPr>
          <p:nvPr>
            <p:ph type="dt" sz="half" idx="10"/>
          </p:nvPr>
        </p:nvSpPr>
        <p:spPr/>
        <p:txBody>
          <a:bodyPr/>
          <a:lstStyle/>
          <a:p>
            <a:fld id="{A7E7686E-AE31-4BA7-A22B-8B4A8E77A916}" type="datetime1">
              <a:rPr lang="fr-FR" smtClean="0"/>
              <a:t>01/07/2026</a:t>
            </a:fld>
            <a:endParaRPr lang="fr-FR"/>
          </a:p>
        </p:txBody>
      </p:sp>
      <p:pic>
        <p:nvPicPr>
          <p:cNvPr id="9" name="Image 8" descr="Une image contenant texte, Police, logo, Graphique&#10;&#10;Le contenu généré par l’IA peut être incorrect.">
            <a:extLst>
              <a:ext uri="{FF2B5EF4-FFF2-40B4-BE49-F238E27FC236}">
                <a16:creationId xmlns:a16="http://schemas.microsoft.com/office/drawing/2014/main" id="{59C69874-188C-482B-874E-18548EF3AEC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36</a:t>
            </a:fld>
            <a:endParaRPr lang="fr-FR"/>
          </a:p>
        </p:txBody>
      </p:sp>
      <p:sp>
        <p:nvSpPr>
          <p:cNvPr id="6" name="ZoneTexte 5"/>
          <p:cNvSpPr txBox="1"/>
          <p:nvPr/>
        </p:nvSpPr>
        <p:spPr>
          <a:xfrm>
            <a:off x="683568" y="332656"/>
            <a:ext cx="7920880" cy="1015663"/>
          </a:xfrm>
          <a:prstGeom prst="rect">
            <a:avLst/>
          </a:prstGeom>
          <a:noFill/>
        </p:spPr>
        <p:txBody>
          <a:bodyPr wrap="square" rtlCol="0">
            <a:spAutoFit/>
          </a:bodyPr>
          <a:lstStyle/>
          <a:p>
            <a:pPr algn="just"/>
            <a:r>
              <a:rPr lang="fr-FR" sz="2000" dirty="0">
                <a:latin typeface="Century" pitchFamily="18" charset="0"/>
              </a:rPr>
              <a:t>Le jury doit noter ses observations sur la grille fournie à cet effet. La notation dans la case « Fait » ne nécessite aucune justification particulière. </a:t>
            </a:r>
          </a:p>
        </p:txBody>
      </p:sp>
      <p:graphicFrame>
        <p:nvGraphicFramePr>
          <p:cNvPr id="5" name="Tableau 4"/>
          <p:cNvGraphicFramePr>
            <a:graphicFrameLocks noGrp="1"/>
          </p:cNvGraphicFramePr>
          <p:nvPr/>
        </p:nvGraphicFramePr>
        <p:xfrm>
          <a:off x="2339752" y="1556792"/>
          <a:ext cx="5829379" cy="4596177"/>
        </p:xfrm>
        <a:graphic>
          <a:graphicData uri="http://schemas.openxmlformats.org/drawingml/2006/table">
            <a:tbl>
              <a:tblPr/>
              <a:tblGrid>
                <a:gridCol w="1731657">
                  <a:extLst>
                    <a:ext uri="{9D8B030D-6E8A-4147-A177-3AD203B41FA5}">
                      <a16:colId xmlns:a16="http://schemas.microsoft.com/office/drawing/2014/main" val="20000"/>
                    </a:ext>
                  </a:extLst>
                </a:gridCol>
                <a:gridCol w="94745">
                  <a:extLst>
                    <a:ext uri="{9D8B030D-6E8A-4147-A177-3AD203B41FA5}">
                      <a16:colId xmlns:a16="http://schemas.microsoft.com/office/drawing/2014/main" val="20001"/>
                    </a:ext>
                  </a:extLst>
                </a:gridCol>
                <a:gridCol w="94745">
                  <a:extLst>
                    <a:ext uri="{9D8B030D-6E8A-4147-A177-3AD203B41FA5}">
                      <a16:colId xmlns:a16="http://schemas.microsoft.com/office/drawing/2014/main" val="20002"/>
                    </a:ext>
                  </a:extLst>
                </a:gridCol>
                <a:gridCol w="453880">
                  <a:extLst>
                    <a:ext uri="{9D8B030D-6E8A-4147-A177-3AD203B41FA5}">
                      <a16:colId xmlns:a16="http://schemas.microsoft.com/office/drawing/2014/main" val="20003"/>
                    </a:ext>
                  </a:extLst>
                </a:gridCol>
                <a:gridCol w="460282">
                  <a:extLst>
                    <a:ext uri="{9D8B030D-6E8A-4147-A177-3AD203B41FA5}">
                      <a16:colId xmlns:a16="http://schemas.microsoft.com/office/drawing/2014/main" val="20004"/>
                    </a:ext>
                  </a:extLst>
                </a:gridCol>
                <a:gridCol w="1179191">
                  <a:extLst>
                    <a:ext uri="{9D8B030D-6E8A-4147-A177-3AD203B41FA5}">
                      <a16:colId xmlns:a16="http://schemas.microsoft.com/office/drawing/2014/main" val="20005"/>
                    </a:ext>
                  </a:extLst>
                </a:gridCol>
                <a:gridCol w="1814879">
                  <a:extLst>
                    <a:ext uri="{9D8B030D-6E8A-4147-A177-3AD203B41FA5}">
                      <a16:colId xmlns:a16="http://schemas.microsoft.com/office/drawing/2014/main" val="20006"/>
                    </a:ext>
                  </a:extLst>
                </a:gridCol>
              </a:tblGrid>
              <a:tr h="116114">
                <a:tc rowSpan="2">
                  <a:txBody>
                    <a:bodyPr/>
                    <a:lstStyle/>
                    <a:p>
                      <a:pPr algn="ctr">
                        <a:lnSpc>
                          <a:spcPct val="115000"/>
                        </a:lnSpc>
                        <a:spcBef>
                          <a:spcPts val="600"/>
                        </a:spcBef>
                        <a:spcAft>
                          <a:spcPts val="0"/>
                        </a:spcAft>
                      </a:pPr>
                      <a:r>
                        <a:rPr lang="fr-FR" sz="700" dirty="0">
                          <a:latin typeface="Calibri"/>
                          <a:ea typeface="Calibri"/>
                          <a:cs typeface="Times New Roman"/>
                          <a:sym typeface="Wingdings"/>
                        </a:rPr>
                        <a:t></a:t>
                      </a:r>
                      <a:r>
                        <a:rPr lang="fr-FR" sz="700" b="1" dirty="0">
                          <a:latin typeface="Calibri"/>
                          <a:ea typeface="Calibri"/>
                          <a:cs typeface="Times New Roman"/>
                        </a:rPr>
                        <a:t>  EXAMEN CQP-APS</a:t>
                      </a:r>
                      <a:endParaRPr lang="fr-FR" sz="9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6">
                  <a:txBody>
                    <a:bodyPr/>
                    <a:lstStyle/>
                    <a:p>
                      <a:pPr algn="ctr">
                        <a:lnSpc>
                          <a:spcPct val="115000"/>
                        </a:lnSpc>
                        <a:spcAft>
                          <a:spcPts val="0"/>
                        </a:spcAft>
                      </a:pPr>
                      <a:r>
                        <a:rPr lang="fr-FR" sz="700">
                          <a:latin typeface="Arial Black"/>
                          <a:ea typeface="Calibri"/>
                          <a:cs typeface="Times New Roman"/>
                        </a:rPr>
                        <a:t>GRILLE DE NOTATION PCS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16114">
                <a:tc vMerge="1">
                  <a:txBody>
                    <a:bodyPr/>
                    <a:lstStyle/>
                    <a:p>
                      <a:endParaRPr lang="fr-FR"/>
                    </a:p>
                  </a:txBody>
                  <a:tcPr/>
                </a:tc>
                <a:tc gridSpan="6">
                  <a:txBody>
                    <a:bodyPr/>
                    <a:lstStyle/>
                    <a:p>
                      <a:pPr>
                        <a:lnSpc>
                          <a:spcPct val="115000"/>
                        </a:lnSpc>
                        <a:spcAft>
                          <a:spcPts val="0"/>
                        </a:spcAft>
                      </a:pPr>
                      <a:r>
                        <a:rPr lang="fr-FR" sz="700" b="1">
                          <a:solidFill>
                            <a:srgbClr val="FFFFFF"/>
                          </a:solidFill>
                          <a:latin typeface="Calibri"/>
                          <a:ea typeface="Calibri"/>
                          <a:cs typeface="Times New Roman"/>
                        </a:rPr>
                        <a:t>CAS N° 1 :              </a:t>
                      </a:r>
                      <a:r>
                        <a:rPr lang="fr-FR" sz="700" b="1">
                          <a:solidFill>
                            <a:srgbClr val="FFFFFF"/>
                          </a:solidFill>
                          <a:latin typeface="Calibri"/>
                          <a:ea typeface="Calibri"/>
                          <a:cs typeface="Calibri"/>
                        </a:rPr>
                        <a:t>DETECTION INCENDIE  (</a:t>
                      </a:r>
                      <a:r>
                        <a:rPr lang="fr-FR" sz="700" b="1" i="1">
                          <a:solidFill>
                            <a:srgbClr val="FFFFFF"/>
                          </a:solidFill>
                          <a:latin typeface="Calibri"/>
                          <a:ea typeface="Calibri"/>
                          <a:cs typeface="Calibri"/>
                        </a:rPr>
                        <a:t>personne qui fume dans l’établissement</a:t>
                      </a:r>
                      <a:r>
                        <a:rPr lang="fr-FR" sz="700" b="1">
                          <a:solidFill>
                            <a:srgbClr val="FFFFFF"/>
                          </a:solidFill>
                          <a:latin typeface="Calibri"/>
                          <a:ea typeface="Calibri"/>
                          <a:cs typeface="Calibri"/>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32229">
                <a:tc gridSpan="7">
                  <a:txBody>
                    <a:bodyPr/>
                    <a:lstStyle/>
                    <a:p>
                      <a:pPr algn="just">
                        <a:lnSpc>
                          <a:spcPct val="115000"/>
                        </a:lnSpc>
                        <a:spcBef>
                          <a:spcPts val="600"/>
                        </a:spcBef>
                        <a:spcAft>
                          <a:spcPts val="600"/>
                        </a:spcAft>
                      </a:pPr>
                      <a:r>
                        <a:rPr lang="fr-FR" sz="700" i="1">
                          <a:latin typeface="Bookman Old Style"/>
                          <a:ea typeface="Calibri"/>
                          <a:cs typeface="Calibri"/>
                        </a:rPr>
                        <a:t>Le service de sécurité est en vacation de jour sur le site en activité. Départ d’une ronde générale de sécurité périmétrique et volumétrique 2 h 00 après la prise de service sur le site. Suite à la détection d’incendie, le rondier découvre un salarié avec une cigarette allumée.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16114">
                <a:tc gridSpan="2">
                  <a:txBody>
                    <a:bodyPr/>
                    <a:lstStyle/>
                    <a:p>
                      <a:pPr>
                        <a:lnSpc>
                          <a:spcPct val="115000"/>
                        </a:lnSpc>
                        <a:spcBef>
                          <a:spcPts val="600"/>
                        </a:spcBef>
                        <a:spcAft>
                          <a:spcPts val="600"/>
                        </a:spcAft>
                      </a:pPr>
                      <a:r>
                        <a:rPr lang="fr-FR" sz="700" b="1">
                          <a:latin typeface="Calibri"/>
                          <a:ea typeface="Calibri"/>
                          <a:cs typeface="Times New Roman"/>
                        </a:rPr>
                        <a:t>Date : </a:t>
                      </a:r>
                      <a:r>
                        <a:rPr lang="fr-FR" sz="700">
                          <a:latin typeface="Calibri"/>
                          <a:ea typeface="Calibri"/>
                          <a:cs typeface="Times New Roman"/>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5">
                  <a:txBody>
                    <a:bodyPr/>
                    <a:lstStyle/>
                    <a:p>
                      <a:pPr>
                        <a:lnSpc>
                          <a:spcPct val="115000"/>
                        </a:lnSpc>
                        <a:spcBef>
                          <a:spcPts val="600"/>
                        </a:spcBef>
                        <a:spcAft>
                          <a:spcPts val="600"/>
                        </a:spcAft>
                      </a:pPr>
                      <a:r>
                        <a:rPr lang="fr-FR" sz="700" b="1">
                          <a:latin typeface="Calibri"/>
                          <a:ea typeface="Calibri"/>
                          <a:cs typeface="Times New Roman"/>
                        </a:rPr>
                        <a:t>Candidat (</a:t>
                      </a:r>
                      <a:r>
                        <a:rPr lang="fr-FR" sz="700" b="1" i="1">
                          <a:latin typeface="Calibri"/>
                          <a:ea typeface="Calibri"/>
                          <a:cs typeface="Times New Roman"/>
                        </a:rPr>
                        <a:t>nom et prénom</a:t>
                      </a:r>
                      <a:r>
                        <a:rPr lang="fr-FR" sz="700" b="1">
                          <a:latin typeface="Calibri"/>
                          <a:ea typeface="Calibri"/>
                          <a:cs typeface="Times New Roman"/>
                        </a:rPr>
                        <a:t>) : </a:t>
                      </a:r>
                      <a:r>
                        <a:rPr lang="fr-FR" sz="700">
                          <a:latin typeface="Calibri"/>
                          <a:ea typeface="Calibri"/>
                          <a:cs typeface="Times New Roman"/>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232229">
                <a:tc gridSpan="3">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INDICATEURS DE REUSSITE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fr-FR"/>
                    </a:p>
                  </a:txBody>
                  <a:tcPr/>
                </a:tc>
                <a:tc hMerge="1">
                  <a:txBody>
                    <a:bodyPr/>
                    <a:lstStyle/>
                    <a:p>
                      <a:endParaRPr lang="fr-FR"/>
                    </a:p>
                  </a:txBody>
                  <a:tcPr/>
                </a:tc>
                <a:tc>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Fait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fr-FR" sz="700" b="1">
                          <a:solidFill>
                            <a:srgbClr val="FFFFFF"/>
                          </a:solidFill>
                          <a:latin typeface="Arial Black"/>
                          <a:ea typeface="Calibri"/>
                          <a:cs typeface="Times New Roman"/>
                        </a:rPr>
                        <a:t>Pas fait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fr-FR" sz="700" b="1">
                          <a:solidFill>
                            <a:srgbClr val="FFFFFF"/>
                          </a:solidFill>
                          <a:latin typeface="Arial Black"/>
                          <a:ea typeface="Calibri"/>
                          <a:cs typeface="Times New Roman"/>
                        </a:rPr>
                        <a:t>Conditions d’acquisition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Commentaires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4"/>
                  </a:ext>
                </a:extLst>
              </a:tr>
              <a:tr h="116114">
                <a:tc gridSpan="7">
                  <a:txBody>
                    <a:bodyPr/>
                    <a:lstStyle/>
                    <a:p>
                      <a:pPr algn="ctr">
                        <a:lnSpc>
                          <a:spcPct val="115000"/>
                        </a:lnSpc>
                        <a:spcAft>
                          <a:spcPts val="0"/>
                        </a:spcAft>
                      </a:pPr>
                      <a:r>
                        <a:rPr lang="fr-FR" sz="700" b="1">
                          <a:latin typeface="Century Gothic"/>
                          <a:ea typeface="Calibri"/>
                          <a:cs typeface="Times New Roman"/>
                        </a:rPr>
                        <a:t>Prise en compte d’un poste de sécurité et des moyens techniques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232229">
                <a:tc gridSpan="3">
                  <a:txBody>
                    <a:bodyPr/>
                    <a:lstStyle/>
                    <a:p>
                      <a:pPr>
                        <a:lnSpc>
                          <a:spcPct val="115000"/>
                        </a:lnSpc>
                        <a:spcAft>
                          <a:spcPts val="0"/>
                        </a:spcAft>
                      </a:pPr>
                      <a:r>
                        <a:rPr lang="fr-FR" sz="700" b="1" dirty="0">
                          <a:highlight>
                            <a:srgbClr val="FFFF00"/>
                          </a:highlight>
                          <a:latin typeface="Calibri"/>
                          <a:ea typeface="Calibri"/>
                          <a:cs typeface="Times New Roman"/>
                        </a:rPr>
                        <a:t>Test lampes et contrôle des différents tableaux de signalisation</a:t>
                      </a:r>
                      <a:endParaRPr lang="fr-FR" sz="9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5 indicateurs validés </a:t>
                      </a:r>
                      <a:r>
                        <a:rPr lang="fr-FR" sz="700" b="1">
                          <a:latin typeface="Calibri"/>
                          <a:ea typeface="Calibri"/>
                          <a:cs typeface="Times New Roman"/>
                        </a:rPr>
                        <a:t>dont les 2 incontournables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15000"/>
                        </a:lnSpc>
                        <a:spcAft>
                          <a:spcPts val="0"/>
                        </a:spcAft>
                      </a:pPr>
                      <a:endParaRPr lang="fr-FR" sz="7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6114">
                <a:tc gridSpan="3">
                  <a:txBody>
                    <a:bodyPr/>
                    <a:lstStyle/>
                    <a:p>
                      <a:pPr>
                        <a:lnSpc>
                          <a:spcPct val="115000"/>
                        </a:lnSpc>
                        <a:spcAft>
                          <a:spcPts val="0"/>
                        </a:spcAft>
                      </a:pPr>
                      <a:r>
                        <a:rPr lang="fr-FR" sz="700">
                          <a:latin typeface="Calibri"/>
                          <a:ea typeface="Calibri"/>
                          <a:cs typeface="Times New Roman"/>
                        </a:rPr>
                        <a:t>Contrôle de l’état général des émetteurs récepteurs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232229">
                <a:tc gridSpan="3">
                  <a:txBody>
                    <a:bodyPr/>
                    <a:lstStyle/>
                    <a:p>
                      <a:pPr algn="just">
                        <a:lnSpc>
                          <a:spcPct val="115000"/>
                        </a:lnSpc>
                        <a:spcAft>
                          <a:spcPts val="0"/>
                        </a:spcAft>
                      </a:pPr>
                      <a:r>
                        <a:rPr lang="fr-FR" sz="700" b="1">
                          <a:highlight>
                            <a:srgbClr val="FFFF00"/>
                          </a:highlight>
                          <a:latin typeface="Calibri"/>
                          <a:ea typeface="Calibri"/>
                          <a:cs typeface="Times New Roman"/>
                        </a:rPr>
                        <a:t>Essai des moyens de communication (ligne directe téléphonique et téléphone urbain)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8"/>
                  </a:ext>
                </a:extLst>
              </a:tr>
              <a:tr h="116114">
                <a:tc gridSpan="3">
                  <a:txBody>
                    <a:bodyPr/>
                    <a:lstStyle/>
                    <a:p>
                      <a:pPr algn="just">
                        <a:lnSpc>
                          <a:spcPct val="115000"/>
                        </a:lnSpc>
                        <a:spcAft>
                          <a:spcPts val="0"/>
                        </a:spcAft>
                      </a:pPr>
                      <a:r>
                        <a:rPr lang="fr-FR" sz="700">
                          <a:latin typeface="Calibri"/>
                          <a:ea typeface="Calibri"/>
                          <a:cs typeface="Times New Roman"/>
                        </a:rPr>
                        <a:t>Prise en compte des clés et des divers matériels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9"/>
                  </a:ext>
                </a:extLst>
              </a:tr>
              <a:tr h="116114">
                <a:tc gridSpan="3">
                  <a:txBody>
                    <a:bodyPr/>
                    <a:lstStyle/>
                    <a:p>
                      <a:pPr algn="just">
                        <a:lnSpc>
                          <a:spcPct val="115000"/>
                        </a:lnSpc>
                        <a:spcAft>
                          <a:spcPts val="0"/>
                        </a:spcAft>
                      </a:pPr>
                      <a:r>
                        <a:rPr lang="fr-FR" sz="700">
                          <a:latin typeface="Calibri"/>
                          <a:ea typeface="Calibri"/>
                          <a:cs typeface="Times New Roman"/>
                        </a:rPr>
                        <a:t>Contrôle des caméras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0"/>
                  </a:ext>
                </a:extLst>
              </a:tr>
              <a:tr h="116114">
                <a:tc gridSpan="3">
                  <a:txBody>
                    <a:bodyPr/>
                    <a:lstStyle/>
                    <a:p>
                      <a:pPr algn="just">
                        <a:lnSpc>
                          <a:spcPct val="115000"/>
                        </a:lnSpc>
                        <a:spcAft>
                          <a:spcPts val="0"/>
                        </a:spcAft>
                      </a:pPr>
                      <a:r>
                        <a:rPr lang="fr-FR" sz="700">
                          <a:latin typeface="Calibri"/>
                          <a:ea typeface="Calibri"/>
                          <a:cs typeface="Times New Roman"/>
                        </a:rPr>
                        <a:t>Contrôle des registres (visiteurs, clés,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1"/>
                  </a:ext>
                </a:extLst>
              </a:tr>
              <a:tr h="116114">
                <a:tc gridSpan="7">
                  <a:txBody>
                    <a:bodyPr/>
                    <a:lstStyle/>
                    <a:p>
                      <a:pPr algn="ctr">
                        <a:lnSpc>
                          <a:spcPct val="115000"/>
                        </a:lnSpc>
                        <a:spcAft>
                          <a:spcPts val="0"/>
                        </a:spcAft>
                      </a:pPr>
                      <a:r>
                        <a:rPr lang="fr-FR" sz="700" b="1">
                          <a:latin typeface="Century Gothic"/>
                          <a:ea typeface="Calibri"/>
                          <a:cs typeface="Times New Roman"/>
                        </a:rPr>
                        <a:t>Application des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2"/>
                  </a:ext>
                </a:extLst>
              </a:tr>
              <a:tr h="116114">
                <a:tc gridSpan="3">
                  <a:txBody>
                    <a:bodyPr/>
                    <a:lstStyle/>
                    <a:p>
                      <a:pPr>
                        <a:lnSpc>
                          <a:spcPct val="115000"/>
                        </a:lnSpc>
                        <a:spcAft>
                          <a:spcPts val="0"/>
                        </a:spcAft>
                      </a:pPr>
                      <a:r>
                        <a:rPr lang="fr-FR" sz="700">
                          <a:latin typeface="Calibri"/>
                          <a:ea typeface="Calibri"/>
                          <a:cs typeface="Times New Roman"/>
                        </a:rPr>
                        <a:t>Prise en compte des consignes particulières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700">
                          <a:latin typeface="Calibri"/>
                          <a:ea typeface="Calibri"/>
                          <a:cs typeface="Times New Roman"/>
                        </a:rPr>
                        <a:t>2 indicateurs validés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16114">
                <a:tc gridSpan="3">
                  <a:txBody>
                    <a:bodyPr/>
                    <a:lstStyle/>
                    <a:p>
                      <a:pPr>
                        <a:lnSpc>
                          <a:spcPct val="115000"/>
                        </a:lnSpc>
                        <a:spcAft>
                          <a:spcPts val="0"/>
                        </a:spcAft>
                      </a:pPr>
                      <a:r>
                        <a:rPr lang="fr-FR" sz="700">
                          <a:latin typeface="Calibri"/>
                          <a:ea typeface="Calibri"/>
                          <a:cs typeface="Times New Roman"/>
                        </a:rPr>
                        <a:t>Mise en application de ces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4"/>
                  </a:ext>
                </a:extLst>
              </a:tr>
              <a:tr h="116114">
                <a:tc gridSpan="7">
                  <a:txBody>
                    <a:bodyPr/>
                    <a:lstStyle/>
                    <a:p>
                      <a:pPr algn="ctr">
                        <a:lnSpc>
                          <a:spcPct val="115000"/>
                        </a:lnSpc>
                        <a:spcAft>
                          <a:spcPts val="0"/>
                        </a:spcAft>
                      </a:pPr>
                      <a:r>
                        <a:rPr lang="fr-FR" sz="700" b="1">
                          <a:latin typeface="Century Gothic"/>
                          <a:ea typeface="Calibri"/>
                          <a:cs typeface="Times New Roman"/>
                        </a:rPr>
                        <a:t>Repérage sur le 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5"/>
                  </a:ext>
                </a:extLst>
              </a:tr>
              <a:tr h="116114">
                <a:tc gridSpan="3">
                  <a:txBody>
                    <a:bodyPr/>
                    <a:lstStyle/>
                    <a:p>
                      <a:pPr>
                        <a:lnSpc>
                          <a:spcPct val="115000"/>
                        </a:lnSpc>
                        <a:spcAft>
                          <a:spcPts val="0"/>
                        </a:spcAft>
                      </a:pPr>
                      <a:r>
                        <a:rPr lang="fr-FR" sz="700">
                          <a:latin typeface="Calibri"/>
                          <a:ea typeface="Calibri"/>
                          <a:cs typeface="Times New Roman"/>
                        </a:rPr>
                        <a:t>Identification des différents d’accès du 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700">
                          <a:latin typeface="Calibri"/>
                          <a:ea typeface="Calibri"/>
                          <a:cs typeface="Times New Roman"/>
                        </a:rPr>
                        <a:t>2 indicateurs validés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6114">
                <a:tc gridSpan="3">
                  <a:txBody>
                    <a:bodyPr/>
                    <a:lstStyle/>
                    <a:p>
                      <a:pPr>
                        <a:lnSpc>
                          <a:spcPct val="115000"/>
                        </a:lnSpc>
                        <a:spcAft>
                          <a:spcPts val="0"/>
                        </a:spcAft>
                      </a:pPr>
                      <a:r>
                        <a:rPr lang="fr-FR" sz="700">
                          <a:latin typeface="Calibri"/>
                          <a:ea typeface="Calibri"/>
                          <a:cs typeface="Times New Roman"/>
                        </a:rPr>
                        <a:t>Localisation rapide d’un lieu par rapport au plan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7"/>
                  </a:ext>
                </a:extLst>
              </a:tr>
              <a:tr h="116114">
                <a:tc gridSpan="7">
                  <a:txBody>
                    <a:bodyPr/>
                    <a:lstStyle/>
                    <a:p>
                      <a:pPr algn="ctr">
                        <a:lnSpc>
                          <a:spcPct val="115000"/>
                        </a:lnSpc>
                        <a:spcAft>
                          <a:spcPts val="0"/>
                        </a:spcAft>
                      </a:pPr>
                      <a:r>
                        <a:rPr lang="fr-FR" sz="700" b="1">
                          <a:latin typeface="Century Gothic"/>
                          <a:ea typeface="Calibri"/>
                          <a:cs typeface="Times New Roman"/>
                        </a:rPr>
                        <a:t>Gestion des appels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8"/>
                  </a:ext>
                </a:extLst>
              </a:tr>
              <a:tr h="116114">
                <a:tc gridSpan="3">
                  <a:txBody>
                    <a:bodyPr/>
                    <a:lstStyle/>
                    <a:p>
                      <a:pPr>
                        <a:lnSpc>
                          <a:spcPct val="115000"/>
                        </a:lnSpc>
                        <a:spcAft>
                          <a:spcPts val="0"/>
                        </a:spcAft>
                      </a:pPr>
                      <a:r>
                        <a:rPr lang="fr-FR" sz="700">
                          <a:latin typeface="Calibri"/>
                          <a:ea typeface="Calibri"/>
                          <a:cs typeface="Times New Roman"/>
                        </a:rPr>
                        <a:t>Respect des priorités des appels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3 indicateurs validés </a:t>
                      </a:r>
                      <a:r>
                        <a:rPr lang="fr-FR" sz="700" b="1">
                          <a:latin typeface="Calibri"/>
                          <a:ea typeface="Calibri"/>
                          <a:cs typeface="Times New Roman"/>
                        </a:rPr>
                        <a:t>dont l’incontournable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6114">
                <a:tc gridSpan="3">
                  <a:txBody>
                    <a:bodyPr/>
                    <a:lstStyle/>
                    <a:p>
                      <a:pPr>
                        <a:lnSpc>
                          <a:spcPct val="115000"/>
                        </a:lnSpc>
                        <a:spcAft>
                          <a:spcPts val="0"/>
                        </a:spcAft>
                      </a:pPr>
                      <a:r>
                        <a:rPr lang="fr-FR" sz="700">
                          <a:latin typeface="Calibri"/>
                          <a:ea typeface="Calibri"/>
                          <a:cs typeface="Times New Roman"/>
                        </a:rPr>
                        <a:t>Mise en attente d’une communication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0"/>
                  </a:ext>
                </a:extLst>
              </a:tr>
              <a:tr h="232229">
                <a:tc gridSpan="3">
                  <a:txBody>
                    <a:bodyPr/>
                    <a:lstStyle/>
                    <a:p>
                      <a:pPr algn="just">
                        <a:lnSpc>
                          <a:spcPct val="115000"/>
                        </a:lnSpc>
                        <a:spcAft>
                          <a:spcPts val="0"/>
                        </a:spcAft>
                      </a:pPr>
                      <a:r>
                        <a:rPr lang="fr-FR" sz="700">
                          <a:latin typeface="Calibri"/>
                          <a:ea typeface="Calibri"/>
                          <a:cs typeface="Times New Roman"/>
                        </a:rPr>
                        <a:t>Gestion de plusieurs communications en même temps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1"/>
                  </a:ext>
                </a:extLst>
              </a:tr>
              <a:tr h="116114">
                <a:tc gridSpan="3">
                  <a:txBody>
                    <a:bodyPr/>
                    <a:lstStyle/>
                    <a:p>
                      <a:pPr>
                        <a:lnSpc>
                          <a:spcPct val="115000"/>
                        </a:lnSpc>
                        <a:spcAft>
                          <a:spcPts val="0"/>
                        </a:spcAft>
                      </a:pPr>
                      <a:r>
                        <a:rPr lang="fr-FR" sz="700" b="1">
                          <a:highlight>
                            <a:srgbClr val="FFFF00"/>
                          </a:highlight>
                          <a:latin typeface="Calibri"/>
                          <a:ea typeface="Calibri"/>
                          <a:cs typeface="Times New Roman"/>
                        </a:rPr>
                        <a:t>Dialogue clair et précis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2"/>
                  </a:ext>
                </a:extLst>
              </a:tr>
              <a:tr h="116114">
                <a:tc gridSpan="7">
                  <a:txBody>
                    <a:bodyPr/>
                    <a:lstStyle/>
                    <a:p>
                      <a:pPr algn="ctr">
                        <a:lnSpc>
                          <a:spcPct val="115000"/>
                        </a:lnSpc>
                        <a:spcAft>
                          <a:spcPts val="0"/>
                        </a:spcAft>
                      </a:pPr>
                      <a:r>
                        <a:rPr lang="fr-FR" sz="700" b="1">
                          <a:latin typeface="Century Gothic"/>
                          <a:ea typeface="Calibri"/>
                          <a:cs typeface="Times New Roman"/>
                        </a:rPr>
                        <a:t>Application des mesures conservatoires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3"/>
                  </a:ext>
                </a:extLst>
              </a:tr>
              <a:tr h="232229">
                <a:tc gridSpan="3">
                  <a:txBody>
                    <a:bodyPr/>
                    <a:lstStyle/>
                    <a:p>
                      <a:pPr>
                        <a:lnSpc>
                          <a:spcPct val="115000"/>
                        </a:lnSpc>
                        <a:spcAft>
                          <a:spcPts val="0"/>
                        </a:spcAft>
                      </a:pPr>
                      <a:r>
                        <a:rPr lang="fr-FR" sz="700" b="1">
                          <a:highlight>
                            <a:srgbClr val="FFFF00"/>
                          </a:highlight>
                          <a:latin typeface="Calibri"/>
                          <a:ea typeface="Calibri"/>
                          <a:cs typeface="Times New Roman"/>
                        </a:rPr>
                        <a:t>Recherche des procédures sur le cahier de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2 indicateurs validés </a:t>
                      </a:r>
                      <a:r>
                        <a:rPr lang="fr-FR" sz="700" b="1">
                          <a:latin typeface="Calibri"/>
                          <a:ea typeface="Calibri"/>
                          <a:cs typeface="Times New Roman"/>
                        </a:rPr>
                        <a:t>dont l’incontournable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32229">
                <a:tc gridSpan="3">
                  <a:txBody>
                    <a:bodyPr/>
                    <a:lstStyle/>
                    <a:p>
                      <a:pPr algn="just">
                        <a:lnSpc>
                          <a:spcPct val="115000"/>
                        </a:lnSpc>
                        <a:spcAft>
                          <a:spcPts val="0"/>
                        </a:spcAft>
                      </a:pPr>
                      <a:r>
                        <a:rPr lang="fr-FR" sz="700">
                          <a:latin typeface="Calibri"/>
                          <a:ea typeface="Calibri"/>
                          <a:cs typeface="Times New Roman"/>
                        </a:rPr>
                        <a:t>Mise en application de la procédure par rapport  aux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5"/>
                  </a:ext>
                </a:extLst>
              </a:tr>
              <a:tr h="116114">
                <a:tc gridSpan="3">
                  <a:txBody>
                    <a:bodyPr/>
                    <a:lstStyle/>
                    <a:p>
                      <a:pPr>
                        <a:lnSpc>
                          <a:spcPct val="115000"/>
                        </a:lnSpc>
                        <a:spcAft>
                          <a:spcPts val="0"/>
                        </a:spcAft>
                      </a:pPr>
                      <a:r>
                        <a:rPr lang="fr-FR" sz="700">
                          <a:latin typeface="Calibri"/>
                          <a:ea typeface="Calibri"/>
                          <a:cs typeface="Times New Roman"/>
                        </a:rPr>
                        <a:t>Respect des priorités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6"/>
                  </a:ext>
                </a:extLst>
              </a:tr>
              <a:tr h="239996">
                <a:tc gridSpan="7">
                  <a:txBody>
                    <a:bodyPr/>
                    <a:lstStyle/>
                    <a:p>
                      <a:pPr algn="ctr">
                        <a:lnSpc>
                          <a:spcPct val="115000"/>
                        </a:lnSpc>
                        <a:spcAft>
                          <a:spcPts val="0"/>
                        </a:spcAft>
                      </a:pPr>
                      <a:r>
                        <a:rPr lang="fr-FR" sz="700" b="1" dirty="0">
                          <a:latin typeface="Century Gothic"/>
                          <a:ea typeface="Calibri"/>
                          <a:cs typeface="Times New Roman"/>
                        </a:rPr>
                        <a:t>Transmission orale des informations</a:t>
                      </a:r>
                      <a:endParaRPr lang="fr-FR" sz="9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7"/>
                  </a:ext>
                </a:extLst>
              </a:tr>
            </a:tbl>
          </a:graphicData>
        </a:graphic>
      </p:graphicFrame>
      <p:sp>
        <p:nvSpPr>
          <p:cNvPr id="7" name="Espace réservé de la date 6"/>
          <p:cNvSpPr>
            <a:spLocks noGrp="1"/>
          </p:cNvSpPr>
          <p:nvPr>
            <p:ph type="dt" sz="half" idx="10"/>
          </p:nvPr>
        </p:nvSpPr>
        <p:spPr/>
        <p:txBody>
          <a:bodyPr/>
          <a:lstStyle/>
          <a:p>
            <a:fld id="{50BE37C0-7787-4D38-97F6-550D9D5CA248}" type="datetime1">
              <a:rPr lang="fr-FR" smtClean="0"/>
              <a:t>01/07/2026</a:t>
            </a:fld>
            <a:endParaRPr lang="fr-F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37</a:t>
            </a:fld>
            <a:endParaRPr lang="fr-FR"/>
          </a:p>
        </p:txBody>
      </p:sp>
      <p:sp>
        <p:nvSpPr>
          <p:cNvPr id="6" name="ZoneTexte 5"/>
          <p:cNvSpPr txBox="1"/>
          <p:nvPr/>
        </p:nvSpPr>
        <p:spPr>
          <a:xfrm>
            <a:off x="395536" y="260648"/>
            <a:ext cx="8496944" cy="1015663"/>
          </a:xfrm>
          <a:prstGeom prst="rect">
            <a:avLst/>
          </a:prstGeom>
          <a:noFill/>
        </p:spPr>
        <p:txBody>
          <a:bodyPr wrap="square" rtlCol="0">
            <a:spAutoFit/>
          </a:bodyPr>
          <a:lstStyle/>
          <a:p>
            <a:pPr algn="just"/>
            <a:r>
              <a:rPr lang="fr-FR" sz="2000" dirty="0">
                <a:latin typeface="Century" pitchFamily="18" charset="0"/>
              </a:rPr>
              <a:t>Les notations « Pas fait » doivent donner lieu à des annotations complémentaires. Un écart de comportement du candidat peut, de même, figurer dans la partie « observations » de la fiche.</a:t>
            </a:r>
            <a:endParaRPr lang="fr-FR" sz="2000" dirty="0">
              <a:latin typeface="Century" pitchFamily="18" charset="0"/>
              <a:ea typeface="Calibri"/>
              <a:cs typeface="Times New Roman"/>
            </a:endParaRPr>
          </a:p>
        </p:txBody>
      </p:sp>
      <p:graphicFrame>
        <p:nvGraphicFramePr>
          <p:cNvPr id="5" name="Tableau 4"/>
          <p:cNvGraphicFramePr>
            <a:graphicFrameLocks noGrp="1"/>
          </p:cNvGraphicFramePr>
          <p:nvPr/>
        </p:nvGraphicFramePr>
        <p:xfrm>
          <a:off x="2339752" y="1556792"/>
          <a:ext cx="5829379" cy="4596177"/>
        </p:xfrm>
        <a:graphic>
          <a:graphicData uri="http://schemas.openxmlformats.org/drawingml/2006/table">
            <a:tbl>
              <a:tblPr/>
              <a:tblGrid>
                <a:gridCol w="1731657">
                  <a:extLst>
                    <a:ext uri="{9D8B030D-6E8A-4147-A177-3AD203B41FA5}">
                      <a16:colId xmlns:a16="http://schemas.microsoft.com/office/drawing/2014/main" val="20000"/>
                    </a:ext>
                  </a:extLst>
                </a:gridCol>
                <a:gridCol w="94745">
                  <a:extLst>
                    <a:ext uri="{9D8B030D-6E8A-4147-A177-3AD203B41FA5}">
                      <a16:colId xmlns:a16="http://schemas.microsoft.com/office/drawing/2014/main" val="20001"/>
                    </a:ext>
                  </a:extLst>
                </a:gridCol>
                <a:gridCol w="94745">
                  <a:extLst>
                    <a:ext uri="{9D8B030D-6E8A-4147-A177-3AD203B41FA5}">
                      <a16:colId xmlns:a16="http://schemas.microsoft.com/office/drawing/2014/main" val="20002"/>
                    </a:ext>
                  </a:extLst>
                </a:gridCol>
                <a:gridCol w="453880">
                  <a:extLst>
                    <a:ext uri="{9D8B030D-6E8A-4147-A177-3AD203B41FA5}">
                      <a16:colId xmlns:a16="http://schemas.microsoft.com/office/drawing/2014/main" val="20003"/>
                    </a:ext>
                  </a:extLst>
                </a:gridCol>
                <a:gridCol w="460282">
                  <a:extLst>
                    <a:ext uri="{9D8B030D-6E8A-4147-A177-3AD203B41FA5}">
                      <a16:colId xmlns:a16="http://schemas.microsoft.com/office/drawing/2014/main" val="20004"/>
                    </a:ext>
                  </a:extLst>
                </a:gridCol>
                <a:gridCol w="1179191">
                  <a:extLst>
                    <a:ext uri="{9D8B030D-6E8A-4147-A177-3AD203B41FA5}">
                      <a16:colId xmlns:a16="http://schemas.microsoft.com/office/drawing/2014/main" val="20005"/>
                    </a:ext>
                  </a:extLst>
                </a:gridCol>
                <a:gridCol w="1814879">
                  <a:extLst>
                    <a:ext uri="{9D8B030D-6E8A-4147-A177-3AD203B41FA5}">
                      <a16:colId xmlns:a16="http://schemas.microsoft.com/office/drawing/2014/main" val="20006"/>
                    </a:ext>
                  </a:extLst>
                </a:gridCol>
              </a:tblGrid>
              <a:tr h="116114">
                <a:tc rowSpan="2">
                  <a:txBody>
                    <a:bodyPr/>
                    <a:lstStyle/>
                    <a:p>
                      <a:pPr algn="ctr">
                        <a:lnSpc>
                          <a:spcPct val="115000"/>
                        </a:lnSpc>
                        <a:spcBef>
                          <a:spcPts val="600"/>
                        </a:spcBef>
                        <a:spcAft>
                          <a:spcPts val="0"/>
                        </a:spcAft>
                      </a:pPr>
                      <a:r>
                        <a:rPr lang="fr-FR" sz="700" dirty="0">
                          <a:latin typeface="Calibri"/>
                          <a:ea typeface="Calibri"/>
                          <a:cs typeface="Times New Roman"/>
                          <a:sym typeface="Wingdings"/>
                        </a:rPr>
                        <a:t></a:t>
                      </a:r>
                      <a:r>
                        <a:rPr lang="fr-FR" sz="700" b="1" dirty="0">
                          <a:latin typeface="Calibri"/>
                          <a:ea typeface="Calibri"/>
                          <a:cs typeface="Times New Roman"/>
                        </a:rPr>
                        <a:t>  EXAMEN CQP-APS</a:t>
                      </a:r>
                      <a:endParaRPr lang="fr-FR" sz="9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6">
                  <a:txBody>
                    <a:bodyPr/>
                    <a:lstStyle/>
                    <a:p>
                      <a:pPr algn="ctr">
                        <a:lnSpc>
                          <a:spcPct val="115000"/>
                        </a:lnSpc>
                        <a:spcAft>
                          <a:spcPts val="0"/>
                        </a:spcAft>
                      </a:pPr>
                      <a:r>
                        <a:rPr lang="fr-FR" sz="700">
                          <a:latin typeface="Arial Black"/>
                          <a:ea typeface="Calibri"/>
                          <a:cs typeface="Times New Roman"/>
                        </a:rPr>
                        <a:t>GRILLE DE NOTATION PCS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16114">
                <a:tc vMerge="1">
                  <a:txBody>
                    <a:bodyPr/>
                    <a:lstStyle/>
                    <a:p>
                      <a:endParaRPr lang="fr-FR"/>
                    </a:p>
                  </a:txBody>
                  <a:tcPr/>
                </a:tc>
                <a:tc gridSpan="6">
                  <a:txBody>
                    <a:bodyPr/>
                    <a:lstStyle/>
                    <a:p>
                      <a:pPr>
                        <a:lnSpc>
                          <a:spcPct val="115000"/>
                        </a:lnSpc>
                        <a:spcAft>
                          <a:spcPts val="0"/>
                        </a:spcAft>
                      </a:pPr>
                      <a:r>
                        <a:rPr lang="fr-FR" sz="700" b="1">
                          <a:solidFill>
                            <a:srgbClr val="FFFFFF"/>
                          </a:solidFill>
                          <a:latin typeface="Calibri"/>
                          <a:ea typeface="Calibri"/>
                          <a:cs typeface="Times New Roman"/>
                        </a:rPr>
                        <a:t>CAS N° 1 :              </a:t>
                      </a:r>
                      <a:r>
                        <a:rPr lang="fr-FR" sz="700" b="1">
                          <a:solidFill>
                            <a:srgbClr val="FFFFFF"/>
                          </a:solidFill>
                          <a:latin typeface="Calibri"/>
                          <a:ea typeface="Calibri"/>
                          <a:cs typeface="Calibri"/>
                        </a:rPr>
                        <a:t>DETECTION INCENDIE  (</a:t>
                      </a:r>
                      <a:r>
                        <a:rPr lang="fr-FR" sz="700" b="1" i="1">
                          <a:solidFill>
                            <a:srgbClr val="FFFFFF"/>
                          </a:solidFill>
                          <a:latin typeface="Calibri"/>
                          <a:ea typeface="Calibri"/>
                          <a:cs typeface="Calibri"/>
                        </a:rPr>
                        <a:t>personne qui fume dans l’établissement</a:t>
                      </a:r>
                      <a:r>
                        <a:rPr lang="fr-FR" sz="700" b="1">
                          <a:solidFill>
                            <a:srgbClr val="FFFFFF"/>
                          </a:solidFill>
                          <a:latin typeface="Calibri"/>
                          <a:ea typeface="Calibri"/>
                          <a:cs typeface="Calibri"/>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32229">
                <a:tc gridSpan="7">
                  <a:txBody>
                    <a:bodyPr/>
                    <a:lstStyle/>
                    <a:p>
                      <a:pPr algn="just">
                        <a:lnSpc>
                          <a:spcPct val="115000"/>
                        </a:lnSpc>
                        <a:spcBef>
                          <a:spcPts val="600"/>
                        </a:spcBef>
                        <a:spcAft>
                          <a:spcPts val="600"/>
                        </a:spcAft>
                      </a:pPr>
                      <a:r>
                        <a:rPr lang="fr-FR" sz="700" i="1">
                          <a:latin typeface="Bookman Old Style"/>
                          <a:ea typeface="Calibri"/>
                          <a:cs typeface="Calibri"/>
                        </a:rPr>
                        <a:t>Le service de sécurité est en vacation de jour sur le site en activité. Départ d’une ronde générale de sécurité périmétrique et volumétrique 2 h 00 après la prise de service sur le site. Suite à la détection d’incendie, le rondier découvre un salarié avec une cigarette allumée.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16114">
                <a:tc gridSpan="2">
                  <a:txBody>
                    <a:bodyPr/>
                    <a:lstStyle/>
                    <a:p>
                      <a:pPr>
                        <a:lnSpc>
                          <a:spcPct val="115000"/>
                        </a:lnSpc>
                        <a:spcBef>
                          <a:spcPts val="600"/>
                        </a:spcBef>
                        <a:spcAft>
                          <a:spcPts val="600"/>
                        </a:spcAft>
                      </a:pPr>
                      <a:r>
                        <a:rPr lang="fr-FR" sz="700" b="1">
                          <a:latin typeface="Calibri"/>
                          <a:ea typeface="Calibri"/>
                          <a:cs typeface="Times New Roman"/>
                        </a:rPr>
                        <a:t>Date : </a:t>
                      </a:r>
                      <a:r>
                        <a:rPr lang="fr-FR" sz="700">
                          <a:latin typeface="Calibri"/>
                          <a:ea typeface="Calibri"/>
                          <a:cs typeface="Times New Roman"/>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5">
                  <a:txBody>
                    <a:bodyPr/>
                    <a:lstStyle/>
                    <a:p>
                      <a:pPr>
                        <a:lnSpc>
                          <a:spcPct val="115000"/>
                        </a:lnSpc>
                        <a:spcBef>
                          <a:spcPts val="600"/>
                        </a:spcBef>
                        <a:spcAft>
                          <a:spcPts val="600"/>
                        </a:spcAft>
                      </a:pPr>
                      <a:r>
                        <a:rPr lang="fr-FR" sz="700" b="1">
                          <a:latin typeface="Calibri"/>
                          <a:ea typeface="Calibri"/>
                          <a:cs typeface="Times New Roman"/>
                        </a:rPr>
                        <a:t>Candidat (</a:t>
                      </a:r>
                      <a:r>
                        <a:rPr lang="fr-FR" sz="700" b="1" i="1">
                          <a:latin typeface="Calibri"/>
                          <a:ea typeface="Calibri"/>
                          <a:cs typeface="Times New Roman"/>
                        </a:rPr>
                        <a:t>nom et prénom</a:t>
                      </a:r>
                      <a:r>
                        <a:rPr lang="fr-FR" sz="700" b="1">
                          <a:latin typeface="Calibri"/>
                          <a:ea typeface="Calibri"/>
                          <a:cs typeface="Times New Roman"/>
                        </a:rPr>
                        <a:t>) : </a:t>
                      </a:r>
                      <a:r>
                        <a:rPr lang="fr-FR" sz="700">
                          <a:latin typeface="Calibri"/>
                          <a:ea typeface="Calibri"/>
                          <a:cs typeface="Times New Roman"/>
                        </a:rPr>
                        <a: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232229">
                <a:tc gridSpan="3">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INDICATEURS DE REUSSITE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fr-FR"/>
                    </a:p>
                  </a:txBody>
                  <a:tcPr/>
                </a:tc>
                <a:tc hMerge="1">
                  <a:txBody>
                    <a:bodyPr/>
                    <a:lstStyle/>
                    <a:p>
                      <a:endParaRPr lang="fr-FR"/>
                    </a:p>
                  </a:txBody>
                  <a:tcPr/>
                </a:tc>
                <a:tc>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Fait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fr-FR" sz="700" b="1">
                          <a:solidFill>
                            <a:srgbClr val="FFFFFF"/>
                          </a:solidFill>
                          <a:latin typeface="Arial Black"/>
                          <a:ea typeface="Calibri"/>
                          <a:cs typeface="Times New Roman"/>
                        </a:rPr>
                        <a:t>Pas fait</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fr-FR" sz="700" b="1">
                          <a:solidFill>
                            <a:srgbClr val="FFFFFF"/>
                          </a:solidFill>
                          <a:latin typeface="Arial Black"/>
                          <a:ea typeface="Calibri"/>
                          <a:cs typeface="Times New Roman"/>
                        </a:rPr>
                        <a:t>Conditions d’acquisition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Bef>
                          <a:spcPts val="600"/>
                        </a:spcBef>
                        <a:spcAft>
                          <a:spcPts val="0"/>
                        </a:spcAft>
                      </a:pPr>
                      <a:r>
                        <a:rPr lang="fr-FR" sz="700" b="1">
                          <a:solidFill>
                            <a:srgbClr val="FFFFFF"/>
                          </a:solidFill>
                          <a:latin typeface="Arial Black"/>
                          <a:ea typeface="Calibri"/>
                          <a:cs typeface="Times New Roman"/>
                        </a:rPr>
                        <a:t>Commentaires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4"/>
                  </a:ext>
                </a:extLst>
              </a:tr>
              <a:tr h="116114">
                <a:tc gridSpan="7">
                  <a:txBody>
                    <a:bodyPr/>
                    <a:lstStyle/>
                    <a:p>
                      <a:pPr algn="ctr">
                        <a:lnSpc>
                          <a:spcPct val="115000"/>
                        </a:lnSpc>
                        <a:spcAft>
                          <a:spcPts val="0"/>
                        </a:spcAft>
                      </a:pPr>
                      <a:r>
                        <a:rPr lang="fr-FR" sz="700" b="1">
                          <a:latin typeface="Century Gothic"/>
                          <a:ea typeface="Calibri"/>
                          <a:cs typeface="Times New Roman"/>
                        </a:rPr>
                        <a:t>Prise en compte d’un poste de sécurité et des moyens techniques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232229">
                <a:tc gridSpan="3">
                  <a:txBody>
                    <a:bodyPr/>
                    <a:lstStyle/>
                    <a:p>
                      <a:pPr>
                        <a:lnSpc>
                          <a:spcPct val="115000"/>
                        </a:lnSpc>
                        <a:spcAft>
                          <a:spcPts val="0"/>
                        </a:spcAft>
                      </a:pPr>
                      <a:r>
                        <a:rPr lang="fr-FR" sz="700" b="1" dirty="0">
                          <a:highlight>
                            <a:srgbClr val="FFFF00"/>
                          </a:highlight>
                          <a:latin typeface="Calibri"/>
                          <a:ea typeface="Calibri"/>
                          <a:cs typeface="Times New Roman"/>
                        </a:rPr>
                        <a:t>Test lampes et contrôle des différents tableaux de signalisation</a:t>
                      </a:r>
                      <a:endParaRPr lang="fr-FR" sz="9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5 indicateurs validés </a:t>
                      </a:r>
                      <a:r>
                        <a:rPr lang="fr-FR" sz="700" b="1">
                          <a:latin typeface="Calibri"/>
                          <a:ea typeface="Calibri"/>
                          <a:cs typeface="Times New Roman"/>
                        </a:rPr>
                        <a:t>dont les 2 incontournables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nSpc>
                          <a:spcPct val="115000"/>
                        </a:lnSpc>
                        <a:spcAft>
                          <a:spcPts val="0"/>
                        </a:spcAft>
                      </a:pPr>
                      <a:r>
                        <a:rPr lang="fr-FR" sz="2000" dirty="0">
                          <a:solidFill>
                            <a:srgbClr val="FF0000"/>
                          </a:solidFill>
                          <a:latin typeface="Calibri"/>
                          <a:ea typeface="Calibri"/>
                          <a:cs typeface="Times New Roman"/>
                        </a:rPr>
                        <a:t>Comportement dangereux</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6114">
                <a:tc gridSpan="3">
                  <a:txBody>
                    <a:bodyPr/>
                    <a:lstStyle/>
                    <a:p>
                      <a:pPr>
                        <a:lnSpc>
                          <a:spcPct val="115000"/>
                        </a:lnSpc>
                        <a:spcAft>
                          <a:spcPts val="0"/>
                        </a:spcAft>
                      </a:pPr>
                      <a:r>
                        <a:rPr lang="fr-FR" sz="700">
                          <a:latin typeface="Calibri"/>
                          <a:ea typeface="Calibri"/>
                          <a:cs typeface="Times New Roman"/>
                        </a:rPr>
                        <a:t>Contrôle de l’état général des émetteurs récepteurs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232229">
                <a:tc gridSpan="3">
                  <a:txBody>
                    <a:bodyPr/>
                    <a:lstStyle/>
                    <a:p>
                      <a:pPr algn="just">
                        <a:lnSpc>
                          <a:spcPct val="115000"/>
                        </a:lnSpc>
                        <a:spcAft>
                          <a:spcPts val="0"/>
                        </a:spcAft>
                      </a:pPr>
                      <a:r>
                        <a:rPr lang="fr-FR" sz="700" b="1">
                          <a:highlight>
                            <a:srgbClr val="FFFF00"/>
                          </a:highlight>
                          <a:latin typeface="Calibri"/>
                          <a:ea typeface="Calibri"/>
                          <a:cs typeface="Times New Roman"/>
                        </a:rPr>
                        <a:t>Essai des moyens de communication (ligne directe téléphonique et téléphone urbain)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8"/>
                  </a:ext>
                </a:extLst>
              </a:tr>
              <a:tr h="116114">
                <a:tc gridSpan="3">
                  <a:txBody>
                    <a:bodyPr/>
                    <a:lstStyle/>
                    <a:p>
                      <a:pPr algn="just">
                        <a:lnSpc>
                          <a:spcPct val="115000"/>
                        </a:lnSpc>
                        <a:spcAft>
                          <a:spcPts val="0"/>
                        </a:spcAft>
                      </a:pPr>
                      <a:r>
                        <a:rPr lang="fr-FR" sz="700">
                          <a:latin typeface="Calibri"/>
                          <a:ea typeface="Calibri"/>
                          <a:cs typeface="Times New Roman"/>
                        </a:rPr>
                        <a:t>Prise en compte des clés et des divers matériels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9"/>
                  </a:ext>
                </a:extLst>
              </a:tr>
              <a:tr h="116114">
                <a:tc gridSpan="3">
                  <a:txBody>
                    <a:bodyPr/>
                    <a:lstStyle/>
                    <a:p>
                      <a:pPr algn="just">
                        <a:lnSpc>
                          <a:spcPct val="115000"/>
                        </a:lnSpc>
                        <a:spcAft>
                          <a:spcPts val="0"/>
                        </a:spcAft>
                      </a:pPr>
                      <a:r>
                        <a:rPr lang="fr-FR" sz="700">
                          <a:latin typeface="Calibri"/>
                          <a:ea typeface="Calibri"/>
                          <a:cs typeface="Times New Roman"/>
                        </a:rPr>
                        <a:t>Contrôle des caméras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0"/>
                  </a:ext>
                </a:extLst>
              </a:tr>
              <a:tr h="116114">
                <a:tc gridSpan="3">
                  <a:txBody>
                    <a:bodyPr/>
                    <a:lstStyle/>
                    <a:p>
                      <a:pPr algn="just">
                        <a:lnSpc>
                          <a:spcPct val="115000"/>
                        </a:lnSpc>
                        <a:spcAft>
                          <a:spcPts val="0"/>
                        </a:spcAft>
                      </a:pPr>
                      <a:r>
                        <a:rPr lang="fr-FR" sz="700">
                          <a:latin typeface="Calibri"/>
                          <a:ea typeface="Calibri"/>
                          <a:cs typeface="Times New Roman"/>
                        </a:rPr>
                        <a:t>Contrôle des registres (visiteurs, clés,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1"/>
                  </a:ext>
                </a:extLst>
              </a:tr>
              <a:tr h="116114">
                <a:tc gridSpan="7">
                  <a:txBody>
                    <a:bodyPr/>
                    <a:lstStyle/>
                    <a:p>
                      <a:pPr algn="ctr">
                        <a:lnSpc>
                          <a:spcPct val="115000"/>
                        </a:lnSpc>
                        <a:spcAft>
                          <a:spcPts val="0"/>
                        </a:spcAft>
                      </a:pPr>
                      <a:r>
                        <a:rPr lang="fr-FR" sz="700" b="1">
                          <a:latin typeface="Century Gothic"/>
                          <a:ea typeface="Calibri"/>
                          <a:cs typeface="Times New Roman"/>
                        </a:rPr>
                        <a:t>Application des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2"/>
                  </a:ext>
                </a:extLst>
              </a:tr>
              <a:tr h="116114">
                <a:tc gridSpan="3">
                  <a:txBody>
                    <a:bodyPr/>
                    <a:lstStyle/>
                    <a:p>
                      <a:pPr>
                        <a:lnSpc>
                          <a:spcPct val="115000"/>
                        </a:lnSpc>
                        <a:spcAft>
                          <a:spcPts val="0"/>
                        </a:spcAft>
                      </a:pPr>
                      <a:r>
                        <a:rPr lang="fr-FR" sz="700">
                          <a:latin typeface="Calibri"/>
                          <a:ea typeface="Calibri"/>
                          <a:cs typeface="Times New Roman"/>
                        </a:rPr>
                        <a:t>Prise en compte des consignes particulières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700">
                          <a:latin typeface="Calibri"/>
                          <a:ea typeface="Calibri"/>
                          <a:cs typeface="Times New Roman"/>
                        </a:rPr>
                        <a:t>2 indicateurs validés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16114">
                <a:tc gridSpan="3">
                  <a:txBody>
                    <a:bodyPr/>
                    <a:lstStyle/>
                    <a:p>
                      <a:pPr>
                        <a:lnSpc>
                          <a:spcPct val="115000"/>
                        </a:lnSpc>
                        <a:spcAft>
                          <a:spcPts val="0"/>
                        </a:spcAft>
                      </a:pPr>
                      <a:r>
                        <a:rPr lang="fr-FR" sz="700">
                          <a:latin typeface="Calibri"/>
                          <a:ea typeface="Calibri"/>
                          <a:cs typeface="Times New Roman"/>
                        </a:rPr>
                        <a:t>Mise en application de ces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4"/>
                  </a:ext>
                </a:extLst>
              </a:tr>
              <a:tr h="116114">
                <a:tc gridSpan="7">
                  <a:txBody>
                    <a:bodyPr/>
                    <a:lstStyle/>
                    <a:p>
                      <a:pPr algn="ctr">
                        <a:lnSpc>
                          <a:spcPct val="115000"/>
                        </a:lnSpc>
                        <a:spcAft>
                          <a:spcPts val="0"/>
                        </a:spcAft>
                      </a:pPr>
                      <a:r>
                        <a:rPr lang="fr-FR" sz="700" b="1">
                          <a:latin typeface="Century Gothic"/>
                          <a:ea typeface="Calibri"/>
                          <a:cs typeface="Times New Roman"/>
                        </a:rPr>
                        <a:t>Repérage sur le 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5"/>
                  </a:ext>
                </a:extLst>
              </a:tr>
              <a:tr h="116114">
                <a:tc gridSpan="3">
                  <a:txBody>
                    <a:bodyPr/>
                    <a:lstStyle/>
                    <a:p>
                      <a:pPr>
                        <a:lnSpc>
                          <a:spcPct val="115000"/>
                        </a:lnSpc>
                        <a:spcAft>
                          <a:spcPts val="0"/>
                        </a:spcAft>
                      </a:pPr>
                      <a:r>
                        <a:rPr lang="fr-FR" sz="700">
                          <a:latin typeface="Calibri"/>
                          <a:ea typeface="Calibri"/>
                          <a:cs typeface="Times New Roman"/>
                        </a:rPr>
                        <a:t>Identification des différents d’accès du site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700">
                          <a:latin typeface="Calibri"/>
                          <a:ea typeface="Calibri"/>
                          <a:cs typeface="Times New Roman"/>
                        </a:rPr>
                        <a:t>2 indicateurs validés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6114">
                <a:tc gridSpan="3">
                  <a:txBody>
                    <a:bodyPr/>
                    <a:lstStyle/>
                    <a:p>
                      <a:pPr>
                        <a:lnSpc>
                          <a:spcPct val="115000"/>
                        </a:lnSpc>
                        <a:spcAft>
                          <a:spcPts val="0"/>
                        </a:spcAft>
                      </a:pPr>
                      <a:r>
                        <a:rPr lang="fr-FR" sz="700">
                          <a:latin typeface="Calibri"/>
                          <a:ea typeface="Calibri"/>
                          <a:cs typeface="Times New Roman"/>
                        </a:rPr>
                        <a:t>Localisation rapide d’un lieu par rapport au plan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7"/>
                  </a:ext>
                </a:extLst>
              </a:tr>
              <a:tr h="116114">
                <a:tc gridSpan="7">
                  <a:txBody>
                    <a:bodyPr/>
                    <a:lstStyle/>
                    <a:p>
                      <a:pPr algn="ctr">
                        <a:lnSpc>
                          <a:spcPct val="115000"/>
                        </a:lnSpc>
                        <a:spcAft>
                          <a:spcPts val="0"/>
                        </a:spcAft>
                      </a:pPr>
                      <a:r>
                        <a:rPr lang="fr-FR" sz="700" b="1">
                          <a:latin typeface="Century Gothic"/>
                          <a:ea typeface="Calibri"/>
                          <a:cs typeface="Times New Roman"/>
                        </a:rPr>
                        <a:t>Gestion des appels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8"/>
                  </a:ext>
                </a:extLst>
              </a:tr>
              <a:tr h="116114">
                <a:tc gridSpan="3">
                  <a:txBody>
                    <a:bodyPr/>
                    <a:lstStyle/>
                    <a:p>
                      <a:pPr>
                        <a:lnSpc>
                          <a:spcPct val="115000"/>
                        </a:lnSpc>
                        <a:spcAft>
                          <a:spcPts val="0"/>
                        </a:spcAft>
                      </a:pPr>
                      <a:r>
                        <a:rPr lang="fr-FR" sz="700">
                          <a:latin typeface="Calibri"/>
                          <a:ea typeface="Calibri"/>
                          <a:cs typeface="Times New Roman"/>
                        </a:rPr>
                        <a:t>Respect des priorités des appels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3 indicateurs validés </a:t>
                      </a:r>
                      <a:r>
                        <a:rPr lang="fr-FR" sz="700" b="1">
                          <a:latin typeface="Calibri"/>
                          <a:ea typeface="Calibri"/>
                          <a:cs typeface="Times New Roman"/>
                        </a:rPr>
                        <a:t>dont l’incontournable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endParaRPr lang="fr-FR" sz="7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6114">
                <a:tc gridSpan="3">
                  <a:txBody>
                    <a:bodyPr/>
                    <a:lstStyle/>
                    <a:p>
                      <a:pPr>
                        <a:lnSpc>
                          <a:spcPct val="115000"/>
                        </a:lnSpc>
                        <a:spcAft>
                          <a:spcPts val="0"/>
                        </a:spcAft>
                      </a:pPr>
                      <a:r>
                        <a:rPr lang="fr-FR" sz="700">
                          <a:latin typeface="Calibri"/>
                          <a:ea typeface="Calibri"/>
                          <a:cs typeface="Times New Roman"/>
                        </a:rPr>
                        <a:t>Mise en attente d’une communication</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0"/>
                  </a:ext>
                </a:extLst>
              </a:tr>
              <a:tr h="232229">
                <a:tc gridSpan="3">
                  <a:txBody>
                    <a:bodyPr/>
                    <a:lstStyle/>
                    <a:p>
                      <a:pPr algn="just">
                        <a:lnSpc>
                          <a:spcPct val="115000"/>
                        </a:lnSpc>
                        <a:spcAft>
                          <a:spcPts val="0"/>
                        </a:spcAft>
                      </a:pPr>
                      <a:r>
                        <a:rPr lang="fr-FR" sz="700">
                          <a:latin typeface="Calibri"/>
                          <a:ea typeface="Calibri"/>
                          <a:cs typeface="Times New Roman"/>
                        </a:rPr>
                        <a:t>Gestion de plusieurs communications en même temps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1"/>
                  </a:ext>
                </a:extLst>
              </a:tr>
              <a:tr h="116114">
                <a:tc gridSpan="3">
                  <a:txBody>
                    <a:bodyPr/>
                    <a:lstStyle/>
                    <a:p>
                      <a:pPr>
                        <a:lnSpc>
                          <a:spcPct val="115000"/>
                        </a:lnSpc>
                        <a:spcAft>
                          <a:spcPts val="0"/>
                        </a:spcAft>
                      </a:pPr>
                      <a:r>
                        <a:rPr lang="fr-FR" sz="700" b="1">
                          <a:highlight>
                            <a:srgbClr val="FFFF00"/>
                          </a:highlight>
                          <a:latin typeface="Calibri"/>
                          <a:ea typeface="Calibri"/>
                          <a:cs typeface="Times New Roman"/>
                        </a:rPr>
                        <a:t>Dialogue clair et précis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2"/>
                  </a:ext>
                </a:extLst>
              </a:tr>
              <a:tr h="116114">
                <a:tc gridSpan="7">
                  <a:txBody>
                    <a:bodyPr/>
                    <a:lstStyle/>
                    <a:p>
                      <a:pPr algn="ctr">
                        <a:lnSpc>
                          <a:spcPct val="115000"/>
                        </a:lnSpc>
                        <a:spcAft>
                          <a:spcPts val="0"/>
                        </a:spcAft>
                      </a:pPr>
                      <a:r>
                        <a:rPr lang="fr-FR" sz="700" b="1">
                          <a:latin typeface="Century Gothic"/>
                          <a:ea typeface="Calibri"/>
                          <a:cs typeface="Times New Roman"/>
                        </a:rPr>
                        <a:t>Application des mesures conservatoires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3"/>
                  </a:ext>
                </a:extLst>
              </a:tr>
              <a:tr h="232229">
                <a:tc gridSpan="3">
                  <a:txBody>
                    <a:bodyPr/>
                    <a:lstStyle/>
                    <a:p>
                      <a:pPr>
                        <a:lnSpc>
                          <a:spcPct val="115000"/>
                        </a:lnSpc>
                        <a:spcAft>
                          <a:spcPts val="0"/>
                        </a:spcAft>
                      </a:pPr>
                      <a:r>
                        <a:rPr lang="fr-FR" sz="700" b="1">
                          <a:highlight>
                            <a:srgbClr val="FFFF00"/>
                          </a:highlight>
                          <a:latin typeface="Calibri"/>
                          <a:ea typeface="Calibri"/>
                          <a:cs typeface="Times New Roman"/>
                        </a:rPr>
                        <a:t>Recherche des procédures sur le cahier de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endParaRPr lang="fr-FR" sz="700">
                        <a:latin typeface="Calibri"/>
                        <a:ea typeface="Calibri"/>
                        <a:cs typeface="Times New Roman"/>
                      </a:endParaRPr>
                    </a:p>
                    <a:p>
                      <a:pPr algn="ctr">
                        <a:lnSpc>
                          <a:spcPct val="115000"/>
                        </a:lnSpc>
                        <a:spcAft>
                          <a:spcPts val="0"/>
                        </a:spcAft>
                      </a:pPr>
                      <a:r>
                        <a:rPr lang="fr-FR" sz="700">
                          <a:latin typeface="Calibri"/>
                          <a:ea typeface="Calibri"/>
                          <a:cs typeface="Times New Roman"/>
                        </a:rPr>
                        <a:t>Au moins 2 indicateurs validés </a:t>
                      </a:r>
                      <a:r>
                        <a:rPr lang="fr-FR" sz="700" b="1">
                          <a:latin typeface="Calibri"/>
                          <a:ea typeface="Calibri"/>
                          <a:cs typeface="Times New Roman"/>
                        </a:rPr>
                        <a:t>dont l’incontournable</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32229">
                <a:tc gridSpan="3">
                  <a:txBody>
                    <a:bodyPr/>
                    <a:lstStyle/>
                    <a:p>
                      <a:pPr algn="just">
                        <a:lnSpc>
                          <a:spcPct val="115000"/>
                        </a:lnSpc>
                        <a:spcAft>
                          <a:spcPts val="0"/>
                        </a:spcAft>
                      </a:pPr>
                      <a:r>
                        <a:rPr lang="fr-FR" sz="700">
                          <a:latin typeface="Calibri"/>
                          <a:ea typeface="Calibri"/>
                          <a:cs typeface="Times New Roman"/>
                        </a:rPr>
                        <a:t>Mise en application de la procédure par rapport  aux consignes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5"/>
                  </a:ext>
                </a:extLst>
              </a:tr>
              <a:tr h="116114">
                <a:tc gridSpan="3">
                  <a:txBody>
                    <a:bodyPr/>
                    <a:lstStyle/>
                    <a:p>
                      <a:pPr>
                        <a:lnSpc>
                          <a:spcPct val="115000"/>
                        </a:lnSpc>
                        <a:spcAft>
                          <a:spcPts val="0"/>
                        </a:spcAft>
                      </a:pPr>
                      <a:r>
                        <a:rPr lang="fr-FR" sz="700">
                          <a:latin typeface="Calibri"/>
                          <a:ea typeface="Calibri"/>
                          <a:cs typeface="Times New Roman"/>
                        </a:rPr>
                        <a:t>Respect des priorités</a:t>
                      </a:r>
                      <a:endParaRPr lang="fr-FR" sz="9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26"/>
                  </a:ext>
                </a:extLst>
              </a:tr>
              <a:tr h="239996">
                <a:tc gridSpan="7">
                  <a:txBody>
                    <a:bodyPr/>
                    <a:lstStyle/>
                    <a:p>
                      <a:pPr algn="ctr">
                        <a:lnSpc>
                          <a:spcPct val="115000"/>
                        </a:lnSpc>
                        <a:spcAft>
                          <a:spcPts val="0"/>
                        </a:spcAft>
                      </a:pPr>
                      <a:r>
                        <a:rPr lang="fr-FR" sz="700" b="1" dirty="0">
                          <a:latin typeface="Century Gothic"/>
                          <a:ea typeface="Calibri"/>
                          <a:cs typeface="Times New Roman"/>
                        </a:rPr>
                        <a:t>Transmission orale des informations</a:t>
                      </a:r>
                      <a:endParaRPr lang="fr-FR" sz="900" dirty="0">
                        <a:latin typeface="Calibri"/>
                        <a:ea typeface="Calibri"/>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7"/>
                  </a:ext>
                </a:extLst>
              </a:tr>
            </a:tbl>
          </a:graphicData>
        </a:graphic>
      </p:graphicFrame>
      <p:sp>
        <p:nvSpPr>
          <p:cNvPr id="7" name="Espace réservé de la date 6"/>
          <p:cNvSpPr>
            <a:spLocks noGrp="1"/>
          </p:cNvSpPr>
          <p:nvPr>
            <p:ph type="dt" sz="half" idx="10"/>
          </p:nvPr>
        </p:nvSpPr>
        <p:spPr/>
        <p:txBody>
          <a:bodyPr/>
          <a:lstStyle/>
          <a:p>
            <a:fld id="{52C110D5-6E57-4D66-8961-4804521926FD}" type="datetime1">
              <a:rPr lang="fr-FR" smtClean="0"/>
              <a:t>01/07/2026</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38</a:t>
            </a:fld>
            <a:endParaRPr lang="fr-FR"/>
          </a:p>
        </p:txBody>
      </p:sp>
      <p:sp>
        <p:nvSpPr>
          <p:cNvPr id="6" name="ZoneTexte 5"/>
          <p:cNvSpPr txBox="1"/>
          <p:nvPr/>
        </p:nvSpPr>
        <p:spPr>
          <a:xfrm>
            <a:off x="395536" y="1124744"/>
            <a:ext cx="8496944" cy="646331"/>
          </a:xfrm>
          <a:prstGeom prst="rect">
            <a:avLst/>
          </a:prstGeom>
          <a:noFill/>
        </p:spPr>
        <p:txBody>
          <a:bodyPr wrap="square" rtlCol="0">
            <a:spAutoFit/>
          </a:bodyPr>
          <a:lstStyle/>
          <a:p>
            <a:pPr algn="ctr"/>
            <a:r>
              <a:rPr lang="fr-FR" sz="3600" b="1" dirty="0">
                <a:solidFill>
                  <a:schemeClr val="tx2">
                    <a:lumMod val="75000"/>
                  </a:schemeClr>
                </a:solidFill>
                <a:latin typeface="Century" pitchFamily="18" charset="0"/>
              </a:rPr>
              <a:t>VI- Délibérations </a:t>
            </a:r>
          </a:p>
        </p:txBody>
      </p:sp>
      <p:pic>
        <p:nvPicPr>
          <p:cNvPr id="3074" name="Picture 2" descr="Image associée">
            <a:hlinkClick r:id="rId2"/>
          </p:cNvPr>
          <p:cNvPicPr>
            <a:picLocks noChangeAspect="1" noChangeArrowheads="1"/>
          </p:cNvPicPr>
          <p:nvPr/>
        </p:nvPicPr>
        <p:blipFill>
          <a:blip r:embed="rId3" cstate="print"/>
          <a:srcRect/>
          <a:stretch>
            <a:fillRect/>
          </a:stretch>
        </p:blipFill>
        <p:spPr bwMode="auto">
          <a:xfrm>
            <a:off x="3563888" y="2852936"/>
            <a:ext cx="4046751" cy="2458963"/>
          </a:xfrm>
          <a:prstGeom prst="rect">
            <a:avLst/>
          </a:prstGeom>
          <a:noFill/>
        </p:spPr>
      </p:pic>
      <p:sp>
        <p:nvSpPr>
          <p:cNvPr id="5" name="Espace réservé de la date 4"/>
          <p:cNvSpPr>
            <a:spLocks noGrp="1"/>
          </p:cNvSpPr>
          <p:nvPr>
            <p:ph type="dt" sz="half" idx="10"/>
          </p:nvPr>
        </p:nvSpPr>
        <p:spPr/>
        <p:txBody>
          <a:bodyPr/>
          <a:lstStyle/>
          <a:p>
            <a:fld id="{ED18D0D7-EA05-4E81-BD29-F160545E3FE2}" type="datetime1">
              <a:rPr lang="fr-FR" smtClean="0"/>
              <a:t>01/07/2026</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39</a:t>
            </a:fld>
            <a:endParaRPr lang="fr-FR"/>
          </a:p>
        </p:txBody>
      </p:sp>
      <p:sp>
        <p:nvSpPr>
          <p:cNvPr id="6" name="ZoneTexte 5"/>
          <p:cNvSpPr txBox="1"/>
          <p:nvPr/>
        </p:nvSpPr>
        <p:spPr>
          <a:xfrm>
            <a:off x="395536" y="980728"/>
            <a:ext cx="8496944" cy="1938992"/>
          </a:xfrm>
          <a:prstGeom prst="rect">
            <a:avLst/>
          </a:prstGeom>
          <a:noFill/>
        </p:spPr>
        <p:txBody>
          <a:bodyPr wrap="square" rtlCol="0">
            <a:spAutoFit/>
          </a:bodyPr>
          <a:lstStyle/>
          <a:p>
            <a:pPr algn="just"/>
            <a:r>
              <a:rPr lang="fr-FR" sz="2000" dirty="0">
                <a:latin typeface="Century" pitchFamily="18" charset="0"/>
              </a:rPr>
              <a:t>A l’issue des épreuves, le jury statue sur l’aptitude définitive de chaque candidat. </a:t>
            </a:r>
          </a:p>
          <a:p>
            <a:pPr algn="just"/>
            <a:endParaRPr lang="fr-FR" sz="2000" dirty="0">
              <a:latin typeface="Century" pitchFamily="18" charset="0"/>
            </a:endParaRPr>
          </a:p>
          <a:p>
            <a:pPr algn="just"/>
            <a:r>
              <a:rPr lang="fr-FR" sz="2000" dirty="0">
                <a:latin typeface="Century" pitchFamily="18" charset="0"/>
              </a:rPr>
              <a:t>Un candidat qui rate la partie gestion PCS ou gestion d’une situation statique ou dynamique doit, lors de la nouvelle présentation à un examen, être évalué sur les deux situations. </a:t>
            </a:r>
          </a:p>
        </p:txBody>
      </p:sp>
      <p:pic>
        <p:nvPicPr>
          <p:cNvPr id="2050" name="Picture 2" descr="Résultat de recherche d'images pour &quot;pas valide&quot;">
            <a:hlinkClick r:id="rId2"/>
          </p:cNvPr>
          <p:cNvPicPr>
            <a:picLocks noChangeAspect="1" noChangeArrowheads="1"/>
          </p:cNvPicPr>
          <p:nvPr/>
        </p:nvPicPr>
        <p:blipFill>
          <a:blip r:embed="rId3" cstate="print"/>
          <a:srcRect/>
          <a:stretch>
            <a:fillRect/>
          </a:stretch>
        </p:blipFill>
        <p:spPr bwMode="auto">
          <a:xfrm>
            <a:off x="1475656" y="3924437"/>
            <a:ext cx="2880320" cy="2117463"/>
          </a:xfrm>
          <a:prstGeom prst="rect">
            <a:avLst/>
          </a:prstGeom>
          <a:noFill/>
        </p:spPr>
      </p:pic>
      <p:pic>
        <p:nvPicPr>
          <p:cNvPr id="2052" name="Picture 4" descr="Résultat de recherche d'images pour &quot;diplome&quot;">
            <a:hlinkClick r:id="rId4"/>
          </p:cNvPr>
          <p:cNvPicPr>
            <a:picLocks noChangeAspect="1" noChangeArrowheads="1"/>
          </p:cNvPicPr>
          <p:nvPr/>
        </p:nvPicPr>
        <p:blipFill>
          <a:blip r:embed="rId5" cstate="print"/>
          <a:srcRect/>
          <a:stretch>
            <a:fillRect/>
          </a:stretch>
        </p:blipFill>
        <p:spPr bwMode="auto">
          <a:xfrm>
            <a:off x="4644008" y="4221088"/>
            <a:ext cx="2970947" cy="1295029"/>
          </a:xfrm>
          <a:prstGeom prst="rect">
            <a:avLst/>
          </a:prstGeom>
          <a:noFill/>
        </p:spPr>
      </p:pic>
      <p:sp>
        <p:nvSpPr>
          <p:cNvPr id="7" name="ZoneTexte 6"/>
          <p:cNvSpPr txBox="1"/>
          <p:nvPr/>
        </p:nvSpPr>
        <p:spPr>
          <a:xfrm>
            <a:off x="1875501" y="3106713"/>
            <a:ext cx="5688632" cy="707886"/>
          </a:xfrm>
          <a:prstGeom prst="rect">
            <a:avLst/>
          </a:prstGeom>
          <a:noFill/>
        </p:spPr>
        <p:txBody>
          <a:bodyPr wrap="square" rtlCol="0">
            <a:spAutoFit/>
          </a:bodyPr>
          <a:lstStyle/>
          <a:p>
            <a:pPr algn="ctr"/>
            <a:r>
              <a:rPr lang="fr-FR" sz="2000" dirty="0">
                <a:latin typeface="Century" pitchFamily="18" charset="0"/>
              </a:rPr>
              <a:t>Le président du jury a une voix prépondérante. </a:t>
            </a:r>
          </a:p>
        </p:txBody>
      </p:sp>
      <p:sp>
        <p:nvSpPr>
          <p:cNvPr id="8" name="Espace réservé du contenu 2"/>
          <p:cNvSpPr txBox="1">
            <a:spLocks/>
          </p:cNvSpPr>
          <p:nvPr/>
        </p:nvSpPr>
        <p:spPr>
          <a:xfrm>
            <a:off x="497967" y="224644"/>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Prise de décision</a:t>
            </a:r>
          </a:p>
        </p:txBody>
      </p:sp>
      <p:sp>
        <p:nvSpPr>
          <p:cNvPr id="9" name="Espace réservé de la date 8"/>
          <p:cNvSpPr>
            <a:spLocks noGrp="1"/>
          </p:cNvSpPr>
          <p:nvPr>
            <p:ph type="dt" sz="half" idx="10"/>
          </p:nvPr>
        </p:nvSpPr>
        <p:spPr/>
        <p:txBody>
          <a:bodyPr/>
          <a:lstStyle/>
          <a:p>
            <a:fld id="{F30D3F63-8646-46C0-B673-41D5DD8A8DF8}" type="datetime1">
              <a:rPr lang="fr-FR" smtClean="0"/>
              <a:t>01/07/2026</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B523A12-BF56-4F27-8DF7-8B8F6AA1CBF8}" type="slidenum">
              <a:rPr lang="fr-FR" smtClean="0"/>
              <a:pPr/>
              <a:t>4</a:t>
            </a:fld>
            <a:endParaRPr lang="fr-FR"/>
          </a:p>
        </p:txBody>
      </p:sp>
      <p:sp>
        <p:nvSpPr>
          <p:cNvPr id="11" name="Rectangle 10"/>
          <p:cNvSpPr/>
          <p:nvPr/>
        </p:nvSpPr>
        <p:spPr>
          <a:xfrm>
            <a:off x="251520" y="1916832"/>
            <a:ext cx="8640960" cy="646331"/>
          </a:xfrm>
          <a:prstGeom prst="rect">
            <a:avLst/>
          </a:prstGeom>
        </p:spPr>
        <p:txBody>
          <a:bodyPr wrap="square">
            <a:spAutoFit/>
          </a:bodyPr>
          <a:lstStyle/>
          <a:p>
            <a:pPr algn="ctr"/>
            <a:r>
              <a:rPr lang="fr-FR" sz="3600" b="1" dirty="0">
                <a:solidFill>
                  <a:schemeClr val="tx2">
                    <a:lumMod val="75000"/>
                  </a:schemeClr>
                </a:solidFill>
                <a:latin typeface="Century" pitchFamily="18" charset="0"/>
              </a:rPr>
              <a:t>I. Savoir-être et déontologie</a:t>
            </a:r>
            <a:endParaRPr lang="fr-FR" sz="3600" dirty="0">
              <a:solidFill>
                <a:schemeClr val="tx2">
                  <a:lumMod val="75000"/>
                </a:schemeClr>
              </a:solidFill>
              <a:latin typeface="Century" pitchFamily="18" charset="0"/>
            </a:endParaRPr>
          </a:p>
        </p:txBody>
      </p:sp>
      <p:pic>
        <p:nvPicPr>
          <p:cNvPr id="6" name="Picture 4" descr="Image associée">
            <a:hlinkClick r:id="rId2"/>
          </p:cNvPr>
          <p:cNvPicPr>
            <a:picLocks noChangeAspect="1" noChangeArrowheads="1"/>
          </p:cNvPicPr>
          <p:nvPr/>
        </p:nvPicPr>
        <p:blipFill>
          <a:blip r:embed="rId3" cstate="print"/>
          <a:srcRect/>
          <a:stretch>
            <a:fillRect/>
          </a:stretch>
        </p:blipFill>
        <p:spPr bwMode="auto">
          <a:xfrm>
            <a:off x="6732240" y="4221088"/>
            <a:ext cx="1999506" cy="1999507"/>
          </a:xfrm>
          <a:prstGeom prst="rect">
            <a:avLst/>
          </a:prstGeom>
          <a:noFill/>
        </p:spPr>
      </p:pic>
      <p:sp>
        <p:nvSpPr>
          <p:cNvPr id="7" name="Espace réservé de la date 6"/>
          <p:cNvSpPr>
            <a:spLocks noGrp="1"/>
          </p:cNvSpPr>
          <p:nvPr>
            <p:ph type="dt" sz="half" idx="10"/>
          </p:nvPr>
        </p:nvSpPr>
        <p:spPr/>
        <p:txBody>
          <a:bodyPr/>
          <a:lstStyle/>
          <a:p>
            <a:fld id="{0CFD1B23-055E-412C-B3F6-533194C6A57C}"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F498CDBA-1951-4D3C-9532-A03286B2404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51920" y="2996952"/>
            <a:ext cx="1656184" cy="165618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40</a:t>
            </a:fld>
            <a:endParaRPr lang="fr-FR"/>
          </a:p>
        </p:txBody>
      </p:sp>
      <p:sp>
        <p:nvSpPr>
          <p:cNvPr id="6" name="ZoneTexte 5"/>
          <p:cNvSpPr txBox="1"/>
          <p:nvPr/>
        </p:nvSpPr>
        <p:spPr>
          <a:xfrm>
            <a:off x="395536" y="973177"/>
            <a:ext cx="8496944" cy="1015663"/>
          </a:xfrm>
          <a:prstGeom prst="rect">
            <a:avLst/>
          </a:prstGeom>
          <a:noFill/>
        </p:spPr>
        <p:txBody>
          <a:bodyPr wrap="square" rtlCol="0">
            <a:spAutoFit/>
          </a:bodyPr>
          <a:lstStyle/>
          <a:p>
            <a:pPr algn="just"/>
            <a:r>
              <a:rPr lang="fr-FR" sz="2000" dirty="0">
                <a:latin typeface="Century" pitchFamily="18" charset="0"/>
              </a:rPr>
              <a:t>Le Président peut consulter le dossier de suivi pédagogique et inviter le directeur de la formation (ou le formateur) à apporter (sans voix délibérative) son éclairage aux délibérations du jury. </a:t>
            </a:r>
          </a:p>
        </p:txBody>
      </p:sp>
      <p:pic>
        <p:nvPicPr>
          <p:cNvPr id="7" name="Picture 6" descr="Image associée">
            <a:hlinkClick r:id="rId2"/>
          </p:cNvPr>
          <p:cNvPicPr>
            <a:picLocks noChangeAspect="1" noChangeArrowheads="1"/>
          </p:cNvPicPr>
          <p:nvPr/>
        </p:nvPicPr>
        <p:blipFill>
          <a:blip r:embed="rId3" cstate="print"/>
          <a:srcRect/>
          <a:stretch>
            <a:fillRect/>
          </a:stretch>
        </p:blipFill>
        <p:spPr bwMode="auto">
          <a:xfrm>
            <a:off x="6084573" y="2396841"/>
            <a:ext cx="3024336" cy="2532969"/>
          </a:xfrm>
          <a:prstGeom prst="rect">
            <a:avLst/>
          </a:prstGeom>
          <a:noFill/>
        </p:spPr>
      </p:pic>
      <p:graphicFrame>
        <p:nvGraphicFramePr>
          <p:cNvPr id="8" name="Tableau 7"/>
          <p:cNvGraphicFramePr>
            <a:graphicFrameLocks noGrp="1"/>
          </p:cNvGraphicFramePr>
          <p:nvPr>
            <p:extLst>
              <p:ext uri="{D42A27DB-BD31-4B8C-83A1-F6EECF244321}">
                <p14:modId xmlns:p14="http://schemas.microsoft.com/office/powerpoint/2010/main" val="890993476"/>
              </p:ext>
            </p:extLst>
          </p:nvPr>
        </p:nvGraphicFramePr>
        <p:xfrm>
          <a:off x="474234" y="2204864"/>
          <a:ext cx="5537927" cy="2775057"/>
        </p:xfrm>
        <a:graphic>
          <a:graphicData uri="http://schemas.openxmlformats.org/drawingml/2006/table">
            <a:tbl>
              <a:tblPr/>
              <a:tblGrid>
                <a:gridCol w="2127923">
                  <a:extLst>
                    <a:ext uri="{9D8B030D-6E8A-4147-A177-3AD203B41FA5}">
                      <a16:colId xmlns:a16="http://schemas.microsoft.com/office/drawing/2014/main" val="20000"/>
                    </a:ext>
                  </a:extLst>
                </a:gridCol>
                <a:gridCol w="733463">
                  <a:extLst>
                    <a:ext uri="{9D8B030D-6E8A-4147-A177-3AD203B41FA5}">
                      <a16:colId xmlns:a16="http://schemas.microsoft.com/office/drawing/2014/main" val="20001"/>
                    </a:ext>
                  </a:extLst>
                </a:gridCol>
                <a:gridCol w="660997">
                  <a:extLst>
                    <a:ext uri="{9D8B030D-6E8A-4147-A177-3AD203B41FA5}">
                      <a16:colId xmlns:a16="http://schemas.microsoft.com/office/drawing/2014/main" val="20002"/>
                    </a:ext>
                  </a:extLst>
                </a:gridCol>
                <a:gridCol w="575383">
                  <a:extLst>
                    <a:ext uri="{9D8B030D-6E8A-4147-A177-3AD203B41FA5}">
                      <a16:colId xmlns:a16="http://schemas.microsoft.com/office/drawing/2014/main" val="20003"/>
                    </a:ext>
                  </a:extLst>
                </a:gridCol>
                <a:gridCol w="504056">
                  <a:extLst>
                    <a:ext uri="{9D8B030D-6E8A-4147-A177-3AD203B41FA5}">
                      <a16:colId xmlns:a16="http://schemas.microsoft.com/office/drawing/2014/main" val="2412160650"/>
                    </a:ext>
                  </a:extLst>
                </a:gridCol>
                <a:gridCol w="422110">
                  <a:extLst>
                    <a:ext uri="{9D8B030D-6E8A-4147-A177-3AD203B41FA5}">
                      <a16:colId xmlns:a16="http://schemas.microsoft.com/office/drawing/2014/main" val="308833020"/>
                    </a:ext>
                  </a:extLst>
                </a:gridCol>
                <a:gridCol w="513995">
                  <a:extLst>
                    <a:ext uri="{9D8B030D-6E8A-4147-A177-3AD203B41FA5}">
                      <a16:colId xmlns:a16="http://schemas.microsoft.com/office/drawing/2014/main" val="20006"/>
                    </a:ext>
                  </a:extLst>
                </a:gridCol>
              </a:tblGrid>
              <a:tr h="522964">
                <a:tc>
                  <a:txBody>
                    <a:bodyPr/>
                    <a:lstStyle/>
                    <a:p>
                      <a:pPr algn="ctr">
                        <a:lnSpc>
                          <a:spcPct val="115000"/>
                        </a:lnSpc>
                        <a:spcAft>
                          <a:spcPts val="0"/>
                        </a:spcAft>
                      </a:pPr>
                      <a:r>
                        <a:rPr lang="fr-FR" sz="800" b="1" dirty="0">
                          <a:latin typeface="Arial"/>
                          <a:ea typeface="Times New Roman"/>
                          <a:cs typeface="Times New Roman"/>
                        </a:rPr>
                        <a:t>MODULES</a:t>
                      </a: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b="1" dirty="0">
                          <a:latin typeface="Arial"/>
                          <a:ea typeface="Times New Roman"/>
                          <a:cs typeface="Times New Roman"/>
                        </a:rPr>
                        <a:t>Date(s)</a:t>
                      </a: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b="1">
                          <a:latin typeface="Arial"/>
                          <a:ea typeface="Times New Roman"/>
                          <a:cs typeface="Times New Roman"/>
                        </a:rPr>
                        <a:t>Fiche T</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b="1">
                          <a:latin typeface="Arial"/>
                          <a:ea typeface="Times New Roman"/>
                          <a:cs typeface="Times New Roman"/>
                        </a:rPr>
                        <a:t>Fiche P</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b="1">
                          <a:latin typeface="Arial"/>
                          <a:ea typeface="Times New Roman"/>
                          <a:cs typeface="Times New Roman"/>
                        </a:rPr>
                        <a:t>Acquis</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800" b="1">
                          <a:latin typeface="Arial"/>
                          <a:ea typeface="Times New Roman"/>
                          <a:cs typeface="Times New Roman"/>
                        </a:rPr>
                        <a:t>En cours</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fr-FR" sz="800" b="1">
                          <a:latin typeface="Arial"/>
                          <a:ea typeface="Times New Roman"/>
                          <a:cs typeface="Times New Roman"/>
                        </a:rPr>
                        <a:t>Non acquis</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149418">
                <a:tc>
                  <a:txBody>
                    <a:bodyPr/>
                    <a:lstStyle/>
                    <a:p>
                      <a:pPr>
                        <a:lnSpc>
                          <a:spcPct val="115000"/>
                        </a:lnSpc>
                        <a:spcAft>
                          <a:spcPts val="0"/>
                        </a:spcAft>
                      </a:pPr>
                      <a:r>
                        <a:rPr lang="fr-FR" sz="800" b="1" dirty="0">
                          <a:latin typeface="Arial"/>
                          <a:ea typeface="Times New Roman"/>
                          <a:cs typeface="Times New Roman"/>
                        </a:rPr>
                        <a:t>SOCLE de Base : UV 1 - Module Secourisme, 14 heures</a:t>
                      </a: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__/__/2019</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X</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Fiche INRS V4.04.2014</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800" dirty="0">
                        <a:latin typeface="Arial"/>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800">
                        <a:latin typeface="Arial"/>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1906">
                <a:tc>
                  <a:txBody>
                    <a:bodyPr/>
                    <a:lstStyle/>
                    <a:p>
                      <a:pPr>
                        <a:lnSpc>
                          <a:spcPct val="115000"/>
                        </a:lnSpc>
                        <a:spcBef>
                          <a:spcPts val="1200"/>
                        </a:spcBef>
                        <a:spcAft>
                          <a:spcPts val="1200"/>
                        </a:spcAft>
                      </a:pPr>
                      <a:r>
                        <a:rPr lang="fr-FR" sz="800" b="1" dirty="0">
                          <a:latin typeface="Arial"/>
                          <a:ea typeface="Times New Roman"/>
                          <a:cs typeface="Times New Roman"/>
                        </a:rPr>
                        <a:t>SOCLE de Base : UV 2 -  Module environnement juridique, 16 heures</a:t>
                      </a: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__/__/2019</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CSI-1 + DCP-2 + CD-3</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X</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800">
                        <a:latin typeface="Arial"/>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9418">
                <a:tc>
                  <a:txBody>
                    <a:bodyPr/>
                    <a:lstStyle/>
                    <a:p>
                      <a:pPr>
                        <a:lnSpc>
                          <a:spcPct val="115000"/>
                        </a:lnSpc>
                        <a:spcAft>
                          <a:spcPts val="0"/>
                        </a:spcAft>
                      </a:pPr>
                      <a:r>
                        <a:rPr lang="fr-FR" sz="800" b="1">
                          <a:latin typeface="Arial"/>
                          <a:ea typeface="Times New Roman"/>
                          <a:cs typeface="Times New Roman"/>
                        </a:rPr>
                        <a:t>SOCLE de Base : UV 3 - Module gestion des conflits, 5 heures</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__/__/2019</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GCT-1</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X</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800">
                        <a:latin typeface="Arial"/>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9418">
                <a:tc>
                  <a:txBody>
                    <a:bodyPr/>
                    <a:lstStyle/>
                    <a:p>
                      <a:pPr>
                        <a:lnSpc>
                          <a:spcPct val="115000"/>
                        </a:lnSpc>
                        <a:spcAft>
                          <a:spcPts val="0"/>
                        </a:spcAft>
                      </a:pPr>
                      <a:r>
                        <a:rPr lang="fr-FR" sz="800" b="1" dirty="0">
                          <a:latin typeface="Arial"/>
                          <a:ea typeface="Times New Roman"/>
                          <a:cs typeface="Times New Roman"/>
                        </a:rPr>
                        <a:t>SOCLE de Base : UV 4 - Module stratégique, 6 heures</a:t>
                      </a: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800">
                          <a:latin typeface="Arial"/>
                          <a:ea typeface="Times New Roman"/>
                          <a:cs typeface="Times New Roman"/>
                        </a:rPr>
                        <a:t>__/__/2019</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fr-FR" sz="800">
                          <a:latin typeface="Arial"/>
                          <a:ea typeface="Times New Roman"/>
                          <a:cs typeface="Times New Roman"/>
                        </a:rPr>
                        <a:t>CR papier</a:t>
                      </a:r>
                      <a:endParaRPr lang="fr-FR" sz="800">
                        <a:latin typeface="Times New Roman"/>
                        <a:ea typeface="Times New Roman"/>
                        <a:cs typeface="Times New Roman"/>
                      </a:endParaRPr>
                    </a:p>
                    <a:p>
                      <a:pPr algn="ctr">
                        <a:lnSpc>
                          <a:spcPct val="115000"/>
                        </a:lnSpc>
                        <a:spcAft>
                          <a:spcPts val="0"/>
                        </a:spcAft>
                      </a:pPr>
                      <a:r>
                        <a:rPr lang="fr-FR" sz="800">
                          <a:latin typeface="Arial"/>
                          <a:ea typeface="Times New Roman"/>
                          <a:cs typeface="Times New Roman"/>
                        </a:rPr>
                        <a:t>MC Papier</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fr-FR"/>
                    </a:p>
                  </a:txBody>
                  <a:tcPr/>
                </a:tc>
                <a:tc>
                  <a:txBody>
                    <a:bodyPr/>
                    <a:lstStyle/>
                    <a:p>
                      <a:pPr algn="ctr">
                        <a:lnSpc>
                          <a:spcPct val="115000"/>
                        </a:lnSpc>
                        <a:spcAft>
                          <a:spcPts val="0"/>
                        </a:spcAft>
                      </a:pP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fr-FR" sz="800" dirty="0">
                        <a:latin typeface="Arial"/>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4328">
                <a:tc gridSpan="7">
                  <a:txBody>
                    <a:bodyPr/>
                    <a:lstStyle/>
                    <a:p>
                      <a:pPr algn="ctr">
                        <a:lnSpc>
                          <a:spcPct val="115000"/>
                        </a:lnSpc>
                        <a:spcAft>
                          <a:spcPts val="0"/>
                        </a:spcAft>
                      </a:pPr>
                      <a:r>
                        <a:rPr lang="fr-FR" sz="800" b="1">
                          <a:latin typeface="Arial"/>
                          <a:ea typeface="Times New Roman"/>
                          <a:cs typeface="Times New Roman"/>
                        </a:rPr>
                        <a:t>Module du tronc commun 41h00</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5"/>
                  </a:ext>
                </a:extLst>
              </a:tr>
              <a:tr h="149418">
                <a:tc>
                  <a:txBody>
                    <a:bodyPr/>
                    <a:lstStyle/>
                    <a:p>
                      <a:pPr>
                        <a:lnSpc>
                          <a:spcPct val="115000"/>
                        </a:lnSpc>
                        <a:spcBef>
                          <a:spcPts val="1200"/>
                        </a:spcBef>
                        <a:spcAft>
                          <a:spcPts val="1200"/>
                        </a:spcAft>
                      </a:pPr>
                      <a:r>
                        <a:rPr lang="fr-FR" sz="800" b="1" dirty="0">
                          <a:solidFill>
                            <a:srgbClr val="000000"/>
                          </a:solidFill>
                          <a:latin typeface="Arial"/>
                          <a:ea typeface="Times New Roman"/>
                          <a:cs typeface="Times New Roman"/>
                        </a:rPr>
                        <a:t>Module environnement juridique, 5 heures </a:t>
                      </a:r>
                      <a:r>
                        <a:rPr lang="fr-FR" sz="800" b="1" i="1" dirty="0">
                          <a:latin typeface="Arial"/>
                          <a:ea typeface="Times New Roman"/>
                          <a:cs typeface="Times New Roman"/>
                        </a:rPr>
                        <a:t>(complément avec le tronc commun)</a:t>
                      </a: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fr-FR" sz="800">
                          <a:latin typeface="Arial"/>
                          <a:ea typeface="Times New Roman"/>
                          <a:cs typeface="Times New Roman"/>
                        </a:rPr>
                        <a:t>__/__/2019</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15000"/>
                        </a:lnSpc>
                        <a:spcAft>
                          <a:spcPts val="0"/>
                        </a:spcAft>
                      </a:pPr>
                      <a:r>
                        <a:rPr lang="fr-FR" sz="800">
                          <a:latin typeface="Arial"/>
                          <a:ea typeface="Times New Roman"/>
                          <a:cs typeface="Times New Roman"/>
                        </a:rPr>
                        <a:t>Document de recherche des sanctions DR-1</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a:lnSpc>
                          <a:spcPct val="115000"/>
                        </a:lnSpc>
                        <a:spcAft>
                          <a:spcPts val="0"/>
                        </a:spcAft>
                      </a:pP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fr-FR" sz="800">
                        <a:latin typeface="Arial"/>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51891">
                <a:tc>
                  <a:txBody>
                    <a:bodyPr/>
                    <a:lstStyle/>
                    <a:p>
                      <a:pPr>
                        <a:lnSpc>
                          <a:spcPct val="115000"/>
                        </a:lnSpc>
                        <a:spcBef>
                          <a:spcPts val="1200"/>
                        </a:spcBef>
                        <a:spcAft>
                          <a:spcPts val="1200"/>
                        </a:spcAft>
                      </a:pPr>
                      <a:r>
                        <a:rPr lang="fr-FR" sz="800" b="1">
                          <a:latin typeface="Arial"/>
                          <a:ea typeface="Times New Roman"/>
                          <a:cs typeface="Times New Roman"/>
                        </a:rPr>
                        <a:t>Module gestion des conflits, 9 heures </a:t>
                      </a:r>
                      <a:r>
                        <a:rPr lang="fr-FR" sz="800" b="1" i="1">
                          <a:latin typeface="Arial"/>
                          <a:ea typeface="Times New Roman"/>
                          <a:cs typeface="Times New Roman"/>
                        </a:rPr>
                        <a:t>(complément avec le tronc commun)</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800">
                          <a:latin typeface="Arial"/>
                          <a:ea typeface="Times New Roman"/>
                          <a:cs typeface="Times New Roman"/>
                        </a:rPr>
                        <a:t>__/__/2019</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800">
                          <a:latin typeface="Arial"/>
                          <a:ea typeface="Times New Roman"/>
                          <a:cs typeface="Times New Roman"/>
                        </a:rPr>
                        <a:t>X</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800">
                          <a:latin typeface="Arial"/>
                          <a:ea typeface="Times New Roman"/>
                          <a:cs typeface="Times New Roman"/>
                        </a:rPr>
                        <a:t>GC-1</a:t>
                      </a:r>
                      <a:endParaRPr lang="fr-FR" sz="80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fr-FR" sz="800" dirty="0">
                        <a:latin typeface="Arial"/>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fr-FR" sz="800" dirty="0">
                        <a:latin typeface="Times New Roman"/>
                        <a:ea typeface="Times New Roman"/>
                        <a:cs typeface="Times New Roman"/>
                      </a:endParaRPr>
                    </a:p>
                  </a:txBody>
                  <a:tcPr marL="36542" marR="365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Espace réservé du contenu 2"/>
          <p:cNvSpPr txBox="1">
            <a:spLocks/>
          </p:cNvSpPr>
          <p:nvPr/>
        </p:nvSpPr>
        <p:spPr>
          <a:xfrm>
            <a:off x="497966" y="224644"/>
            <a:ext cx="8106481"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Aide à la décision : le dossier pédagogique</a:t>
            </a:r>
          </a:p>
        </p:txBody>
      </p:sp>
      <p:sp>
        <p:nvSpPr>
          <p:cNvPr id="10" name="Espace réservé de la date 9"/>
          <p:cNvSpPr>
            <a:spLocks noGrp="1"/>
          </p:cNvSpPr>
          <p:nvPr>
            <p:ph type="dt" sz="half" idx="10"/>
          </p:nvPr>
        </p:nvSpPr>
        <p:spPr/>
        <p:txBody>
          <a:bodyPr/>
          <a:lstStyle/>
          <a:p>
            <a:fld id="{BD651C9D-9B6F-40C2-AFE7-27F04C72036C}" type="datetime1">
              <a:rPr lang="fr-FR" smtClean="0"/>
              <a:t>01/07/2026</a:t>
            </a:fld>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41</a:t>
            </a:fld>
            <a:endParaRPr lang="fr-FR"/>
          </a:p>
        </p:txBody>
      </p:sp>
      <p:sp>
        <p:nvSpPr>
          <p:cNvPr id="6" name="ZoneTexte 5"/>
          <p:cNvSpPr txBox="1"/>
          <p:nvPr/>
        </p:nvSpPr>
        <p:spPr>
          <a:xfrm>
            <a:off x="395536" y="1045185"/>
            <a:ext cx="8496944" cy="707886"/>
          </a:xfrm>
          <a:prstGeom prst="rect">
            <a:avLst/>
          </a:prstGeom>
          <a:noFill/>
        </p:spPr>
        <p:txBody>
          <a:bodyPr wrap="square" rtlCol="0">
            <a:spAutoFit/>
          </a:bodyPr>
          <a:lstStyle/>
          <a:p>
            <a:pPr algn="just"/>
            <a:r>
              <a:rPr lang="fr-FR" sz="2000" dirty="0">
                <a:latin typeface="Century" pitchFamily="18" charset="0"/>
              </a:rPr>
              <a:t>Les résultats sont communiqués à l’ensemble des stagiaires dans un délai de 3 jours calendaires. </a:t>
            </a:r>
          </a:p>
        </p:txBody>
      </p:sp>
      <p:pic>
        <p:nvPicPr>
          <p:cNvPr id="1028" name="Picture 4" descr="Résultat de recherche d'images pour &quot;courrier&quot;">
            <a:hlinkClick r:id="rId2"/>
          </p:cNvPr>
          <p:cNvPicPr>
            <a:picLocks noChangeAspect="1" noChangeArrowheads="1"/>
          </p:cNvPicPr>
          <p:nvPr/>
        </p:nvPicPr>
        <p:blipFill>
          <a:blip r:embed="rId3" cstate="print"/>
          <a:srcRect/>
          <a:stretch>
            <a:fillRect/>
          </a:stretch>
        </p:blipFill>
        <p:spPr bwMode="auto">
          <a:xfrm>
            <a:off x="395536" y="2420888"/>
            <a:ext cx="4648200" cy="3486151"/>
          </a:xfrm>
          <a:prstGeom prst="rect">
            <a:avLst/>
          </a:prstGeom>
          <a:noFill/>
        </p:spPr>
      </p:pic>
      <p:pic>
        <p:nvPicPr>
          <p:cNvPr id="1030" name="Picture 6" descr="Image associée">
            <a:hlinkClick r:id="rId4"/>
          </p:cNvPr>
          <p:cNvPicPr>
            <a:picLocks noChangeAspect="1" noChangeArrowheads="1"/>
          </p:cNvPicPr>
          <p:nvPr/>
        </p:nvPicPr>
        <p:blipFill>
          <a:blip r:embed="rId5" cstate="print"/>
          <a:srcRect/>
          <a:stretch>
            <a:fillRect/>
          </a:stretch>
        </p:blipFill>
        <p:spPr bwMode="auto">
          <a:xfrm>
            <a:off x="5292080" y="1988840"/>
            <a:ext cx="2736304" cy="2736306"/>
          </a:xfrm>
          <a:prstGeom prst="rect">
            <a:avLst/>
          </a:prstGeom>
          <a:noFill/>
        </p:spPr>
      </p:pic>
      <p:sp>
        <p:nvSpPr>
          <p:cNvPr id="7" name="Espace réservé du contenu 2"/>
          <p:cNvSpPr txBox="1">
            <a:spLocks/>
          </p:cNvSpPr>
          <p:nvPr/>
        </p:nvSpPr>
        <p:spPr>
          <a:xfrm>
            <a:off x="497967" y="224644"/>
            <a:ext cx="7890458" cy="792088"/>
          </a:xfrm>
          <a:prstGeom prst="rect">
            <a:avLst/>
          </a:prstGeom>
        </p:spPr>
        <p:txBody>
          <a:bodyPr>
            <a:normAutofit/>
          </a:bodyPr>
          <a:lstStyle/>
          <a:p>
            <a:pPr algn="ctr"/>
            <a:r>
              <a:rPr lang="fr-FR" sz="3200" b="1" u="sng" dirty="0">
                <a:solidFill>
                  <a:schemeClr val="accent1">
                    <a:lumMod val="75000"/>
                  </a:schemeClr>
                </a:solidFill>
                <a:latin typeface="Century" pitchFamily="18" charset="0"/>
              </a:rPr>
              <a:t>Annonce des résultats</a:t>
            </a:r>
          </a:p>
        </p:txBody>
      </p:sp>
      <p:sp>
        <p:nvSpPr>
          <p:cNvPr id="8" name="Espace réservé de la date 7"/>
          <p:cNvSpPr>
            <a:spLocks noGrp="1"/>
          </p:cNvSpPr>
          <p:nvPr>
            <p:ph type="dt" sz="half" idx="10"/>
          </p:nvPr>
        </p:nvSpPr>
        <p:spPr/>
        <p:txBody>
          <a:bodyPr/>
          <a:lstStyle/>
          <a:p>
            <a:fld id="{469CD88E-73AC-4A93-84BF-BF1F10AFE4B8}" type="datetime1">
              <a:rPr lang="fr-FR" smtClean="0"/>
              <a:t>01/07/2026</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B523A12-BF56-4F27-8DF7-8B8F6AA1CBF8}" type="slidenum">
              <a:rPr lang="fr-FR" smtClean="0"/>
              <a:pPr/>
              <a:t>42</a:t>
            </a:fld>
            <a:endParaRPr lang="fr-FR"/>
          </a:p>
        </p:txBody>
      </p:sp>
      <p:sp>
        <p:nvSpPr>
          <p:cNvPr id="12" name="Espace réservé du contenu 2"/>
          <p:cNvSpPr txBox="1">
            <a:spLocks/>
          </p:cNvSpPr>
          <p:nvPr/>
        </p:nvSpPr>
        <p:spPr>
          <a:xfrm>
            <a:off x="497967" y="548680"/>
            <a:ext cx="7890458" cy="3888432"/>
          </a:xfrm>
          <a:prstGeom prst="rect">
            <a:avLst/>
          </a:prstGeom>
        </p:spPr>
        <p:txBody>
          <a:bodyPr>
            <a:normAutofit/>
          </a:bodyPr>
          <a:lstStyle/>
          <a:p>
            <a:pPr algn="ctr"/>
            <a:r>
              <a:rPr lang="fr-FR" sz="3200" b="1" u="sng" dirty="0">
                <a:solidFill>
                  <a:schemeClr val="accent1">
                    <a:lumMod val="75000"/>
                  </a:schemeClr>
                </a:solidFill>
                <a:latin typeface="Century" pitchFamily="18" charset="0"/>
              </a:rPr>
              <a:t>Accompagnement </a:t>
            </a:r>
          </a:p>
          <a:p>
            <a:pPr algn="ctr"/>
            <a:r>
              <a:rPr lang="fr-FR" sz="3200" b="1" u="sng" dirty="0">
                <a:solidFill>
                  <a:schemeClr val="accent1">
                    <a:lumMod val="75000"/>
                  </a:schemeClr>
                </a:solidFill>
                <a:latin typeface="Century" pitchFamily="18" charset="0"/>
              </a:rPr>
              <a:t>des candidats ajournés</a:t>
            </a:r>
          </a:p>
          <a:p>
            <a:endParaRPr lang="fr-FR" sz="2000" dirty="0">
              <a:latin typeface="Century" pitchFamily="18" charset="0"/>
            </a:endParaRPr>
          </a:p>
          <a:p>
            <a:pPr algn="just"/>
            <a:endParaRPr lang="fr-FR" sz="2200" dirty="0">
              <a:latin typeface="Century" pitchFamily="18" charset="0"/>
            </a:endParaRPr>
          </a:p>
          <a:p>
            <a:pPr algn="just"/>
            <a:r>
              <a:rPr lang="fr-FR" sz="2200" dirty="0">
                <a:latin typeface="Century" pitchFamily="18" charset="0"/>
              </a:rPr>
              <a:t>Le jury s’engage à fournir aux candidats ajournés des explications claires et précises sur leurs échecs. </a:t>
            </a:r>
          </a:p>
          <a:p>
            <a:endParaRPr lang="fr-FR" dirty="0"/>
          </a:p>
          <a:p>
            <a:r>
              <a:rPr lang="fr-FR" sz="2200" dirty="0">
                <a:latin typeface="Century" panose="02040604050505020304" pitchFamily="18" charset="0"/>
              </a:rPr>
              <a:t>Le cas échéant, le PV individuel des candidats en nouvelle présentation à l’examen est valide 5 ans.</a:t>
            </a:r>
          </a:p>
          <a:p>
            <a:pPr algn="just"/>
            <a:endParaRPr kumimoji="0" lang="fr-FR" sz="2400" b="0" i="0" u="none" strike="noStrike" kern="1200" cap="none" spc="0" normalizeH="0" baseline="0" noProof="0" dirty="0">
              <a:ln>
                <a:noFill/>
              </a:ln>
              <a:solidFill>
                <a:schemeClr val="tx1"/>
              </a:solidFill>
              <a:effectLst/>
              <a:uLnTx/>
              <a:uFillTx/>
              <a:latin typeface="Century" pitchFamily="18"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62" name="Picture 2" descr="Résultat de recherche d'images pour &quot;gagnant gagnant&quot;">
            <a:hlinkClick r:id="rId2"/>
          </p:cNvPr>
          <p:cNvPicPr>
            <a:picLocks noChangeAspect="1" noChangeArrowheads="1"/>
          </p:cNvPicPr>
          <p:nvPr/>
        </p:nvPicPr>
        <p:blipFill>
          <a:blip r:embed="rId3" cstate="print"/>
          <a:srcRect/>
          <a:stretch>
            <a:fillRect/>
          </a:stretch>
        </p:blipFill>
        <p:spPr bwMode="auto">
          <a:xfrm>
            <a:off x="497967" y="4460105"/>
            <a:ext cx="2257434" cy="1896245"/>
          </a:xfrm>
          <a:prstGeom prst="rect">
            <a:avLst/>
          </a:prstGeom>
          <a:noFill/>
        </p:spPr>
      </p:pic>
      <p:sp>
        <p:nvSpPr>
          <p:cNvPr id="6" name="Espace réservé de la date 5"/>
          <p:cNvSpPr>
            <a:spLocks noGrp="1"/>
          </p:cNvSpPr>
          <p:nvPr>
            <p:ph type="dt" sz="half" idx="10"/>
          </p:nvPr>
        </p:nvSpPr>
        <p:spPr/>
        <p:txBody>
          <a:bodyPr/>
          <a:lstStyle/>
          <a:p>
            <a:fld id="{613ABD39-9C12-4412-8142-8BA5E230D57F}" type="datetime1">
              <a:rPr lang="fr-FR" smtClean="0"/>
              <a:t>01/07/2026</a:t>
            </a:fld>
            <a:endParaRPr lang="fr-FR"/>
          </a:p>
        </p:txBody>
      </p:sp>
      <p:pic>
        <p:nvPicPr>
          <p:cNvPr id="7" name="Image 6" descr="Une image contenant texte, Police, logo, Graphique&#10;&#10;Le contenu généré par l’IA peut être incorrect.">
            <a:extLst>
              <a:ext uri="{FF2B5EF4-FFF2-40B4-BE49-F238E27FC236}">
                <a16:creationId xmlns:a16="http://schemas.microsoft.com/office/drawing/2014/main" id="{7534B8AC-1635-4BCA-87C1-310C9AB29D9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43</a:t>
            </a:fld>
            <a:endParaRPr lang="fr-FR"/>
          </a:p>
        </p:txBody>
      </p:sp>
      <p:sp>
        <p:nvSpPr>
          <p:cNvPr id="6" name="ZoneTexte 5"/>
          <p:cNvSpPr txBox="1"/>
          <p:nvPr/>
        </p:nvSpPr>
        <p:spPr>
          <a:xfrm>
            <a:off x="323528" y="3000372"/>
            <a:ext cx="8496944" cy="1015663"/>
          </a:xfrm>
          <a:prstGeom prst="rect">
            <a:avLst/>
          </a:prstGeom>
          <a:noFill/>
        </p:spPr>
        <p:txBody>
          <a:bodyPr wrap="square" rtlCol="0">
            <a:spAutoFit/>
          </a:bodyPr>
          <a:lstStyle/>
          <a:p>
            <a:r>
              <a:rPr lang="fr-FR" sz="2000" dirty="0">
                <a:latin typeface="Century" pitchFamily="18" charset="0"/>
              </a:rPr>
              <a:t>Le directeur de la formation (ou son représentant) édite les fiches PV individuelles (qui seront remises aux candidats en cas d’échec) et la fiche PV collective d'examen. </a:t>
            </a:r>
          </a:p>
        </p:txBody>
      </p:sp>
      <p:sp>
        <p:nvSpPr>
          <p:cNvPr id="5" name="Espace réservé du contenu 2"/>
          <p:cNvSpPr txBox="1">
            <a:spLocks/>
          </p:cNvSpPr>
          <p:nvPr/>
        </p:nvSpPr>
        <p:spPr>
          <a:xfrm>
            <a:off x="683568" y="2060848"/>
            <a:ext cx="7890458" cy="1500198"/>
          </a:xfrm>
          <a:prstGeom prst="rect">
            <a:avLst/>
          </a:prstGeom>
        </p:spPr>
        <p:txBody>
          <a:bodyPr>
            <a:normAutofit/>
          </a:bodyPr>
          <a:lstStyle/>
          <a:p>
            <a:pPr algn="ctr"/>
            <a:r>
              <a:rPr lang="fr-FR" sz="3200" b="1" u="sng" dirty="0">
                <a:solidFill>
                  <a:schemeClr val="accent1">
                    <a:lumMod val="75000"/>
                  </a:schemeClr>
                </a:solidFill>
                <a:latin typeface="Century" pitchFamily="18" charset="0"/>
              </a:rPr>
              <a:t>Edition des documents de clôture</a:t>
            </a:r>
          </a:p>
        </p:txBody>
      </p:sp>
      <p:sp>
        <p:nvSpPr>
          <p:cNvPr id="7" name="Espace réservé de la date 6"/>
          <p:cNvSpPr>
            <a:spLocks noGrp="1"/>
          </p:cNvSpPr>
          <p:nvPr>
            <p:ph type="dt" sz="half" idx="10"/>
          </p:nvPr>
        </p:nvSpPr>
        <p:spPr/>
        <p:txBody>
          <a:bodyPr/>
          <a:lstStyle/>
          <a:p>
            <a:fld id="{2555BBE2-8C4B-4F1C-82B7-E5ED48418C4D}"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6163EA73-7AF7-4B76-BDC4-C291B081C0F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44</a:t>
            </a:fld>
            <a:endParaRPr lang="fr-FR"/>
          </a:p>
        </p:txBody>
      </p:sp>
      <p:sp>
        <p:nvSpPr>
          <p:cNvPr id="6" name="ZoneTexte 5"/>
          <p:cNvSpPr txBox="1"/>
          <p:nvPr/>
        </p:nvSpPr>
        <p:spPr>
          <a:xfrm>
            <a:off x="395536" y="1124744"/>
            <a:ext cx="8496944" cy="646331"/>
          </a:xfrm>
          <a:prstGeom prst="rect">
            <a:avLst/>
          </a:prstGeom>
          <a:noFill/>
        </p:spPr>
        <p:txBody>
          <a:bodyPr wrap="square" rtlCol="0">
            <a:spAutoFit/>
          </a:bodyPr>
          <a:lstStyle/>
          <a:p>
            <a:pPr algn="ctr"/>
            <a:r>
              <a:rPr lang="fr-FR" sz="3600" b="1" dirty="0">
                <a:solidFill>
                  <a:schemeClr val="tx2">
                    <a:lumMod val="75000"/>
                  </a:schemeClr>
                </a:solidFill>
                <a:latin typeface="Century" pitchFamily="18" charset="0"/>
              </a:rPr>
              <a:t>VII- Rappel de la réglementation</a:t>
            </a:r>
          </a:p>
        </p:txBody>
      </p:sp>
      <p:sp>
        <p:nvSpPr>
          <p:cNvPr id="5" name="Espace réservé de la date 4"/>
          <p:cNvSpPr>
            <a:spLocks noGrp="1"/>
          </p:cNvSpPr>
          <p:nvPr>
            <p:ph type="dt" sz="half" idx="10"/>
          </p:nvPr>
        </p:nvSpPr>
        <p:spPr/>
        <p:txBody>
          <a:bodyPr/>
          <a:lstStyle/>
          <a:p>
            <a:fld id="{ED18D0D7-EA05-4E81-BD29-F160545E3FE2}" type="datetime1">
              <a:rPr lang="fr-FR" smtClean="0"/>
              <a:t>01/07/2026</a:t>
            </a:fld>
            <a:endParaRPr lang="fr-FR"/>
          </a:p>
        </p:txBody>
      </p:sp>
      <p:sp>
        <p:nvSpPr>
          <p:cNvPr id="2" name="Parchemin : horizontal 1">
            <a:extLst>
              <a:ext uri="{FF2B5EF4-FFF2-40B4-BE49-F238E27FC236}">
                <a16:creationId xmlns:a16="http://schemas.microsoft.com/office/drawing/2014/main" id="{E4305E1A-57C8-4709-B59D-A46F42DE6096}"/>
              </a:ext>
            </a:extLst>
          </p:cNvPr>
          <p:cNvSpPr/>
          <p:nvPr/>
        </p:nvSpPr>
        <p:spPr>
          <a:xfrm>
            <a:off x="1619672" y="2132856"/>
            <a:ext cx="6048672" cy="29540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259EEED-8A0C-4FF8-8C5F-01F1BDCEC8A6}"/>
              </a:ext>
            </a:extLst>
          </p:cNvPr>
          <p:cNvSpPr txBox="1"/>
          <p:nvPr/>
        </p:nvSpPr>
        <p:spPr>
          <a:xfrm>
            <a:off x="2326759" y="2640395"/>
            <a:ext cx="4824536" cy="1938992"/>
          </a:xfrm>
          <a:prstGeom prst="rect">
            <a:avLst/>
          </a:prstGeom>
          <a:noFill/>
        </p:spPr>
        <p:txBody>
          <a:bodyPr wrap="square" rtlCol="0">
            <a:spAutoFit/>
          </a:bodyPr>
          <a:lstStyle/>
          <a:p>
            <a:r>
              <a:rPr lang="fr-FR" sz="2400" dirty="0">
                <a:solidFill>
                  <a:schemeClr val="bg1"/>
                </a:solidFill>
              </a:rPr>
              <a:t>Arrêté du 23 octobre 2024 relatif aux conditions matérielles et pédagogiques de la formation aux activités privées de sécurité et aux activités de recherches privées</a:t>
            </a:r>
          </a:p>
        </p:txBody>
      </p:sp>
    </p:spTree>
    <p:extLst>
      <p:ext uri="{BB962C8B-B14F-4D97-AF65-F5344CB8AC3E}">
        <p14:creationId xmlns:p14="http://schemas.microsoft.com/office/powerpoint/2010/main" val="2683607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45</a:t>
            </a:fld>
            <a:endParaRPr lang="fr-FR"/>
          </a:p>
        </p:txBody>
      </p:sp>
      <p:sp>
        <p:nvSpPr>
          <p:cNvPr id="6" name="ZoneTexte 5"/>
          <p:cNvSpPr txBox="1"/>
          <p:nvPr/>
        </p:nvSpPr>
        <p:spPr>
          <a:xfrm>
            <a:off x="323528" y="2564904"/>
            <a:ext cx="8496944" cy="3639458"/>
          </a:xfrm>
          <a:prstGeom prst="rect">
            <a:avLst/>
          </a:prstGeom>
          <a:noFill/>
        </p:spPr>
        <p:txBody>
          <a:bodyPr wrap="square" rtlCol="0">
            <a:spAutoFit/>
          </a:bodyPr>
          <a:lstStyle/>
          <a:p>
            <a:r>
              <a:rPr lang="fr-FR" sz="2000" dirty="0">
                <a:latin typeface="Century" pitchFamily="18" charset="0"/>
              </a:rPr>
              <a:t>La participation au jury d'examen peut être rétribuée. Les membres de jury justifient, a minima, de deux années d'exercice professionnel dans le domaine d'activité concerné. Ils sont sélectionnés de manière à éviter tout conflit d'intérêt. La désignation, par l'organisme de formation, des membres du jury et du président du jury est validée par l'autorité délivrant le titre enregistré au répertoire national des certifications professionnelles (RNCP) ou les certificats de qualification professionnelle.</a:t>
            </a:r>
          </a:p>
          <a:p>
            <a:endParaRPr lang="fr-FR" sz="1050" dirty="0">
              <a:latin typeface="Century" pitchFamily="18" charset="0"/>
            </a:endParaRPr>
          </a:p>
          <a:p>
            <a:r>
              <a:rPr lang="fr-FR" sz="2000" dirty="0">
                <a:latin typeface="Century" pitchFamily="18" charset="0"/>
              </a:rPr>
              <a:t>Le jury est composé, a minima, de deux personnes représentant l'activité privée de sécurité concernée. Les membres du jury ne font pas partie des effectifs de l'organisme de formation.</a:t>
            </a:r>
          </a:p>
        </p:txBody>
      </p:sp>
      <p:sp>
        <p:nvSpPr>
          <p:cNvPr id="5" name="Espace réservé du contenu 2"/>
          <p:cNvSpPr txBox="1">
            <a:spLocks/>
          </p:cNvSpPr>
          <p:nvPr/>
        </p:nvSpPr>
        <p:spPr>
          <a:xfrm>
            <a:off x="683568" y="1628800"/>
            <a:ext cx="7890458" cy="696296"/>
          </a:xfrm>
          <a:prstGeom prst="rect">
            <a:avLst/>
          </a:prstGeom>
        </p:spPr>
        <p:txBody>
          <a:bodyPr>
            <a:normAutofit/>
          </a:bodyPr>
          <a:lstStyle/>
          <a:p>
            <a:pPr algn="ctr"/>
            <a:r>
              <a:rPr lang="fr-FR" sz="3200" b="1" u="sng" dirty="0">
                <a:solidFill>
                  <a:schemeClr val="accent1">
                    <a:lumMod val="75000"/>
                  </a:schemeClr>
                </a:solidFill>
                <a:latin typeface="Century" pitchFamily="18" charset="0"/>
              </a:rPr>
              <a:t>Article 22</a:t>
            </a:r>
          </a:p>
        </p:txBody>
      </p:sp>
      <p:sp>
        <p:nvSpPr>
          <p:cNvPr id="7" name="Espace réservé de la date 6"/>
          <p:cNvSpPr>
            <a:spLocks noGrp="1"/>
          </p:cNvSpPr>
          <p:nvPr>
            <p:ph type="dt" sz="half" idx="10"/>
          </p:nvPr>
        </p:nvSpPr>
        <p:spPr/>
        <p:txBody>
          <a:bodyPr/>
          <a:lstStyle/>
          <a:p>
            <a:fld id="{2555BBE2-8C4B-4F1C-82B7-E5ED48418C4D}"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6163EA73-7AF7-4B76-BDC4-C291B081C0F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extLst>
      <p:ext uri="{BB962C8B-B14F-4D97-AF65-F5344CB8AC3E}">
        <p14:creationId xmlns:p14="http://schemas.microsoft.com/office/powerpoint/2010/main" val="3240172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46</a:t>
            </a:fld>
            <a:endParaRPr lang="fr-FR"/>
          </a:p>
        </p:txBody>
      </p:sp>
      <p:sp>
        <p:nvSpPr>
          <p:cNvPr id="6" name="ZoneTexte 5"/>
          <p:cNvSpPr txBox="1"/>
          <p:nvPr/>
        </p:nvSpPr>
        <p:spPr>
          <a:xfrm>
            <a:off x="323528" y="3257689"/>
            <a:ext cx="8496944" cy="1323439"/>
          </a:xfrm>
          <a:prstGeom prst="rect">
            <a:avLst/>
          </a:prstGeom>
          <a:noFill/>
        </p:spPr>
        <p:txBody>
          <a:bodyPr wrap="square" rtlCol="0">
            <a:spAutoFit/>
          </a:bodyPr>
          <a:lstStyle/>
          <a:p>
            <a:r>
              <a:rPr lang="fr-FR" sz="2000" dirty="0">
                <a:latin typeface="Century" pitchFamily="18" charset="0"/>
              </a:rPr>
              <a:t>L'organisme de formation tient la liste des personnes composant le jury, le planning de formation et les dates d'examen.</a:t>
            </a:r>
          </a:p>
          <a:p>
            <a:endParaRPr lang="fr-FR" sz="2000" dirty="0">
              <a:latin typeface="Century" pitchFamily="18" charset="0"/>
            </a:endParaRPr>
          </a:p>
          <a:p>
            <a:r>
              <a:rPr lang="fr-FR" sz="2000" dirty="0">
                <a:latin typeface="Century" pitchFamily="18" charset="0"/>
              </a:rPr>
              <a:t>Le président du jury a voix prépondérante.</a:t>
            </a:r>
          </a:p>
        </p:txBody>
      </p:sp>
      <p:sp>
        <p:nvSpPr>
          <p:cNvPr id="5" name="Espace réservé du contenu 2"/>
          <p:cNvSpPr txBox="1">
            <a:spLocks/>
          </p:cNvSpPr>
          <p:nvPr/>
        </p:nvSpPr>
        <p:spPr>
          <a:xfrm>
            <a:off x="683568" y="1628800"/>
            <a:ext cx="7890458" cy="696296"/>
          </a:xfrm>
          <a:prstGeom prst="rect">
            <a:avLst/>
          </a:prstGeom>
        </p:spPr>
        <p:txBody>
          <a:bodyPr>
            <a:normAutofit/>
          </a:bodyPr>
          <a:lstStyle/>
          <a:p>
            <a:pPr algn="ctr"/>
            <a:r>
              <a:rPr lang="fr-FR" sz="3200" b="1" u="sng" dirty="0">
                <a:solidFill>
                  <a:schemeClr val="accent1">
                    <a:lumMod val="75000"/>
                  </a:schemeClr>
                </a:solidFill>
                <a:latin typeface="Century" pitchFamily="18" charset="0"/>
              </a:rPr>
              <a:t>Article 23</a:t>
            </a:r>
          </a:p>
        </p:txBody>
      </p:sp>
      <p:sp>
        <p:nvSpPr>
          <p:cNvPr id="7" name="Espace réservé de la date 6"/>
          <p:cNvSpPr>
            <a:spLocks noGrp="1"/>
          </p:cNvSpPr>
          <p:nvPr>
            <p:ph type="dt" sz="half" idx="10"/>
          </p:nvPr>
        </p:nvSpPr>
        <p:spPr/>
        <p:txBody>
          <a:bodyPr/>
          <a:lstStyle/>
          <a:p>
            <a:fld id="{2555BBE2-8C4B-4F1C-82B7-E5ED48418C4D}"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6163EA73-7AF7-4B76-BDC4-C291B081C0F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extLst>
      <p:ext uri="{BB962C8B-B14F-4D97-AF65-F5344CB8AC3E}">
        <p14:creationId xmlns:p14="http://schemas.microsoft.com/office/powerpoint/2010/main" val="1391570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47</a:t>
            </a:fld>
            <a:endParaRPr lang="fr-FR"/>
          </a:p>
        </p:txBody>
      </p:sp>
      <p:sp>
        <p:nvSpPr>
          <p:cNvPr id="6" name="ZoneTexte 5"/>
          <p:cNvSpPr txBox="1"/>
          <p:nvPr/>
        </p:nvSpPr>
        <p:spPr>
          <a:xfrm>
            <a:off x="323528" y="1628800"/>
            <a:ext cx="8496944" cy="4832092"/>
          </a:xfrm>
          <a:prstGeom prst="rect">
            <a:avLst/>
          </a:prstGeom>
          <a:noFill/>
        </p:spPr>
        <p:txBody>
          <a:bodyPr wrap="square" rtlCol="0">
            <a:spAutoFit/>
          </a:bodyPr>
          <a:lstStyle/>
          <a:p>
            <a:r>
              <a:rPr lang="fr-FR" sz="1600" dirty="0">
                <a:latin typeface="Century" pitchFamily="18" charset="0"/>
              </a:rPr>
              <a:t>Les membres du jury veillent au bon déroulé des examens et son président mentionne tout incident au procès-verbal.</a:t>
            </a:r>
          </a:p>
          <a:p>
            <a:r>
              <a:rPr lang="fr-FR" sz="1600" dirty="0">
                <a:latin typeface="Century" pitchFamily="18" charset="0"/>
              </a:rPr>
              <a:t>Le président du jury accueille et informe les candidats sur les modalités et le déroulement de l'examen.</a:t>
            </a:r>
          </a:p>
          <a:p>
            <a:r>
              <a:rPr lang="fr-FR" sz="1600" dirty="0">
                <a:latin typeface="Century" pitchFamily="18" charset="0"/>
              </a:rPr>
              <a:t>Avant le début de l'examen, les candidats doivent se munir d'un document original justifiant de leur identité, avec photographie.</a:t>
            </a:r>
          </a:p>
          <a:p>
            <a:r>
              <a:rPr lang="fr-FR" sz="1600" dirty="0">
                <a:latin typeface="Century" pitchFamily="18" charset="0"/>
              </a:rPr>
              <a:t>Le président du jury dresse le procès-verbal qu'il fait signer à tous les membres du jury. L'original du procès-verbal d'examen est transmis à la branche professionnelle ou à l'organisme certificateur ayant habilité l'organisme de formation. Une copie est conservée par le président du jury et par l'organisme de formation.</a:t>
            </a:r>
          </a:p>
          <a:p>
            <a:r>
              <a:rPr lang="fr-FR" sz="1600" dirty="0">
                <a:latin typeface="Century" pitchFamily="18" charset="0"/>
              </a:rPr>
              <a:t>Le planning de la session sur lequel apparaît l'ensemble des modules dispensés, paraphé par les formateurs ayant encadré chaque séquence pédagogique, est annexé au procès-verbal d'examen.</a:t>
            </a:r>
          </a:p>
          <a:p>
            <a:r>
              <a:rPr lang="fr-FR" sz="1600" dirty="0">
                <a:latin typeface="Century" pitchFamily="18" charset="0"/>
              </a:rPr>
              <a:t>Ce planning est également signé pour validation par le dirigeant de l'organisme de formation ou son représentant.</a:t>
            </a:r>
          </a:p>
          <a:p>
            <a:r>
              <a:rPr lang="fr-FR" sz="1600" dirty="0">
                <a:latin typeface="Century" pitchFamily="18" charset="0"/>
              </a:rPr>
              <a:t>Les justificatifs de présence sont visés par le président du jury et conservées par l'organisme de formation.</a:t>
            </a:r>
          </a:p>
          <a:p>
            <a:r>
              <a:rPr lang="fr-FR" sz="1600" dirty="0">
                <a:latin typeface="Century" pitchFamily="18" charset="0"/>
              </a:rPr>
              <a:t>L'ensemble de ces éléments sont conservés par l'organisme de formation pendant cinq années.</a:t>
            </a:r>
          </a:p>
        </p:txBody>
      </p:sp>
      <p:sp>
        <p:nvSpPr>
          <p:cNvPr id="5" name="Espace réservé du contenu 2"/>
          <p:cNvSpPr txBox="1">
            <a:spLocks/>
          </p:cNvSpPr>
          <p:nvPr/>
        </p:nvSpPr>
        <p:spPr>
          <a:xfrm>
            <a:off x="683568" y="908720"/>
            <a:ext cx="7890458" cy="696296"/>
          </a:xfrm>
          <a:prstGeom prst="rect">
            <a:avLst/>
          </a:prstGeom>
        </p:spPr>
        <p:txBody>
          <a:bodyPr>
            <a:normAutofit/>
          </a:bodyPr>
          <a:lstStyle/>
          <a:p>
            <a:pPr algn="ctr"/>
            <a:r>
              <a:rPr lang="fr-FR" sz="3200" b="1" u="sng" dirty="0">
                <a:solidFill>
                  <a:schemeClr val="accent1">
                    <a:lumMod val="75000"/>
                  </a:schemeClr>
                </a:solidFill>
                <a:latin typeface="Century" pitchFamily="18" charset="0"/>
              </a:rPr>
              <a:t>Article 24</a:t>
            </a:r>
          </a:p>
        </p:txBody>
      </p:sp>
      <p:sp>
        <p:nvSpPr>
          <p:cNvPr id="7" name="Espace réservé de la date 6"/>
          <p:cNvSpPr>
            <a:spLocks noGrp="1"/>
          </p:cNvSpPr>
          <p:nvPr>
            <p:ph type="dt" sz="half" idx="10"/>
          </p:nvPr>
        </p:nvSpPr>
        <p:spPr/>
        <p:txBody>
          <a:bodyPr/>
          <a:lstStyle/>
          <a:p>
            <a:fld id="{2555BBE2-8C4B-4F1C-82B7-E5ED48418C4D}"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6163EA73-7AF7-4B76-BDC4-C291B081C0F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extLst>
      <p:ext uri="{BB962C8B-B14F-4D97-AF65-F5344CB8AC3E}">
        <p14:creationId xmlns:p14="http://schemas.microsoft.com/office/powerpoint/2010/main" val="3679015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48</a:t>
            </a:fld>
            <a:endParaRPr lang="fr-FR"/>
          </a:p>
        </p:txBody>
      </p:sp>
      <p:sp>
        <p:nvSpPr>
          <p:cNvPr id="6" name="ZoneTexte 5"/>
          <p:cNvSpPr txBox="1"/>
          <p:nvPr/>
        </p:nvSpPr>
        <p:spPr>
          <a:xfrm>
            <a:off x="251520" y="4293096"/>
            <a:ext cx="8496944" cy="646331"/>
          </a:xfrm>
          <a:prstGeom prst="rect">
            <a:avLst/>
          </a:prstGeom>
          <a:noFill/>
        </p:spPr>
        <p:txBody>
          <a:bodyPr wrap="square" rtlCol="0">
            <a:spAutoFit/>
          </a:bodyPr>
          <a:lstStyle/>
          <a:p>
            <a:pPr algn="ctr"/>
            <a:r>
              <a:rPr lang="fr-FR" sz="3600" b="1" dirty="0">
                <a:latin typeface="Century" pitchFamily="18" charset="0"/>
              </a:rPr>
              <a:t>MERCI DE VOTRE ATTENTION</a:t>
            </a:r>
          </a:p>
        </p:txBody>
      </p:sp>
      <p:pic>
        <p:nvPicPr>
          <p:cNvPr id="46082" name="Picture 2" descr="Résultat de recherche d'images pour &quot;SERRE LA MAIN&quot;">
            <a:hlinkClick r:id="rId2"/>
          </p:cNvPr>
          <p:cNvPicPr>
            <a:picLocks noChangeAspect="1" noChangeArrowheads="1"/>
          </p:cNvPicPr>
          <p:nvPr/>
        </p:nvPicPr>
        <p:blipFill>
          <a:blip r:embed="rId3" cstate="print"/>
          <a:srcRect/>
          <a:stretch>
            <a:fillRect/>
          </a:stretch>
        </p:blipFill>
        <p:spPr bwMode="auto">
          <a:xfrm>
            <a:off x="1691680" y="476672"/>
            <a:ext cx="5210175" cy="3486151"/>
          </a:xfrm>
          <a:prstGeom prst="rect">
            <a:avLst/>
          </a:prstGeom>
          <a:noFill/>
        </p:spPr>
      </p:pic>
      <p:sp>
        <p:nvSpPr>
          <p:cNvPr id="5" name="Espace réservé de la date 4"/>
          <p:cNvSpPr>
            <a:spLocks noGrp="1"/>
          </p:cNvSpPr>
          <p:nvPr>
            <p:ph type="dt" sz="half" idx="10"/>
          </p:nvPr>
        </p:nvSpPr>
        <p:spPr/>
        <p:txBody>
          <a:bodyPr/>
          <a:lstStyle/>
          <a:p>
            <a:fld id="{93113E10-5F02-405A-B1AC-195DDE4591B4}" type="datetime1">
              <a:rPr lang="fr-FR" smtClean="0"/>
              <a:t>01/07/2026</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B523A12-BF56-4F27-8DF7-8B8F6AA1CBF8}" type="slidenum">
              <a:rPr lang="fr-FR" smtClean="0"/>
              <a:pPr/>
              <a:t>5</a:t>
            </a:fld>
            <a:endParaRPr lang="fr-FR"/>
          </a:p>
        </p:txBody>
      </p:sp>
      <p:sp>
        <p:nvSpPr>
          <p:cNvPr id="12" name="Espace réservé du contenu 2"/>
          <p:cNvSpPr txBox="1">
            <a:spLocks/>
          </p:cNvSpPr>
          <p:nvPr/>
        </p:nvSpPr>
        <p:spPr>
          <a:xfrm>
            <a:off x="323528" y="548680"/>
            <a:ext cx="8452593" cy="3960440"/>
          </a:xfrm>
          <a:prstGeom prst="rect">
            <a:avLst/>
          </a:prstGeom>
        </p:spPr>
        <p:txBody>
          <a:bodyPr>
            <a:normAutofit/>
          </a:bodyPr>
          <a:lstStyle/>
          <a:p>
            <a:pPr algn="ctr"/>
            <a:r>
              <a:rPr lang="fr-FR" sz="3200" b="1" u="sng" dirty="0">
                <a:solidFill>
                  <a:schemeClr val="accent1">
                    <a:lumMod val="75000"/>
                  </a:schemeClr>
                </a:solidFill>
                <a:latin typeface="Century" pitchFamily="18" charset="0"/>
              </a:rPr>
              <a:t>Ponctualité</a:t>
            </a:r>
            <a:r>
              <a:rPr lang="fr-FR" sz="3200" b="1" dirty="0">
                <a:solidFill>
                  <a:schemeClr val="accent1">
                    <a:lumMod val="75000"/>
                  </a:schemeClr>
                </a:solidFill>
                <a:latin typeface="Century" pitchFamily="18" charset="0"/>
              </a:rPr>
              <a:t>  </a:t>
            </a:r>
          </a:p>
          <a:p>
            <a:endParaRPr lang="fr-FR" sz="2400" b="1" dirty="0">
              <a:latin typeface="Century" pitchFamily="18" charset="0"/>
            </a:endParaRPr>
          </a:p>
          <a:p>
            <a:endParaRPr lang="fr-FR" sz="2400" b="1" dirty="0">
              <a:latin typeface="Century" pitchFamily="18" charset="0"/>
            </a:endParaRPr>
          </a:p>
          <a:p>
            <a:pPr marL="342900" indent="-342900" algn="just">
              <a:buFontTx/>
              <a:buChar char="-"/>
            </a:pPr>
            <a:r>
              <a:rPr lang="fr-FR" sz="2200" dirty="0">
                <a:latin typeface="Century" pitchFamily="18" charset="0"/>
              </a:rPr>
              <a:t>Le jury doit arriver </a:t>
            </a:r>
            <a:r>
              <a:rPr lang="fr-FR" sz="2200" b="1" dirty="0">
                <a:latin typeface="Century" pitchFamily="18" charset="0"/>
              </a:rPr>
              <a:t>au moins 30 minutes </a:t>
            </a:r>
            <a:r>
              <a:rPr lang="fr-FR" sz="2200" dirty="0">
                <a:latin typeface="Century" pitchFamily="18" charset="0"/>
              </a:rPr>
              <a:t>avant le début de l’épreuve QCU. </a:t>
            </a:r>
          </a:p>
          <a:p>
            <a:pPr marL="342900" indent="-342900" algn="just">
              <a:buFontTx/>
              <a:buChar char="-"/>
            </a:pPr>
            <a:endParaRPr lang="fr-FR" sz="2200" dirty="0">
              <a:latin typeface="Century" pitchFamily="18" charset="0"/>
            </a:endParaRPr>
          </a:p>
          <a:p>
            <a:pPr marL="342900" indent="-342900" algn="just">
              <a:buFontTx/>
              <a:buChar char="-"/>
            </a:pPr>
            <a:r>
              <a:rPr lang="fr-FR" sz="2200" dirty="0">
                <a:latin typeface="Century" pitchFamily="18" charset="0"/>
              </a:rPr>
              <a:t>Il contrôle minutieusement chaque dossier stagiaire et informe immédiatement le représentant de l’organisme de formation de tout manquement.</a:t>
            </a:r>
          </a:p>
        </p:txBody>
      </p:sp>
      <p:pic>
        <p:nvPicPr>
          <p:cNvPr id="7" name="Picture 2" descr="Image associée">
            <a:hlinkClick r:id="rId2"/>
          </p:cNvPr>
          <p:cNvPicPr>
            <a:picLocks noChangeAspect="1" noChangeArrowheads="1"/>
          </p:cNvPicPr>
          <p:nvPr/>
        </p:nvPicPr>
        <p:blipFill>
          <a:blip r:embed="rId3" cstate="print"/>
          <a:srcRect/>
          <a:stretch>
            <a:fillRect/>
          </a:stretch>
        </p:blipFill>
        <p:spPr bwMode="auto">
          <a:xfrm>
            <a:off x="6552220" y="4509120"/>
            <a:ext cx="1764196" cy="1764196"/>
          </a:xfrm>
          <a:prstGeom prst="rect">
            <a:avLst/>
          </a:prstGeom>
          <a:noFill/>
        </p:spPr>
      </p:pic>
      <p:sp>
        <p:nvSpPr>
          <p:cNvPr id="6" name="Espace réservé de la date 5"/>
          <p:cNvSpPr>
            <a:spLocks noGrp="1"/>
          </p:cNvSpPr>
          <p:nvPr>
            <p:ph type="dt" sz="half" idx="10"/>
          </p:nvPr>
        </p:nvSpPr>
        <p:spPr/>
        <p:txBody>
          <a:bodyPr/>
          <a:lstStyle/>
          <a:p>
            <a:fld id="{CA94F67E-B216-4D15-B5C8-3012810FA150}" type="datetime1">
              <a:rPr lang="fr-FR" smtClean="0"/>
              <a:t>01/07/2026</a:t>
            </a:fld>
            <a:endParaRPr lang="fr-FR"/>
          </a:p>
        </p:txBody>
      </p:sp>
      <p:pic>
        <p:nvPicPr>
          <p:cNvPr id="8" name="Image 7" descr="Une image contenant texte, Police, logo, Graphique&#10;&#10;Le contenu généré par l’IA peut être incorrect.">
            <a:extLst>
              <a:ext uri="{FF2B5EF4-FFF2-40B4-BE49-F238E27FC236}">
                <a16:creationId xmlns:a16="http://schemas.microsoft.com/office/drawing/2014/main" id="{00439CBF-2C36-46C8-BBBD-06A5F372F6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B523A12-BF56-4F27-8DF7-8B8F6AA1CBF8}" type="slidenum">
              <a:rPr lang="fr-FR" smtClean="0"/>
              <a:pPr/>
              <a:t>6</a:t>
            </a:fld>
            <a:endParaRPr lang="fr-FR"/>
          </a:p>
        </p:txBody>
      </p:sp>
      <p:sp>
        <p:nvSpPr>
          <p:cNvPr id="12" name="Espace réservé du contenu 2"/>
          <p:cNvSpPr txBox="1">
            <a:spLocks/>
          </p:cNvSpPr>
          <p:nvPr/>
        </p:nvSpPr>
        <p:spPr>
          <a:xfrm>
            <a:off x="323528" y="548680"/>
            <a:ext cx="8452593" cy="2664296"/>
          </a:xfrm>
          <a:prstGeom prst="rect">
            <a:avLst/>
          </a:prstGeom>
        </p:spPr>
        <p:txBody>
          <a:bodyPr>
            <a:normAutofit/>
          </a:bodyPr>
          <a:lstStyle/>
          <a:p>
            <a:pPr algn="ctr"/>
            <a:r>
              <a:rPr lang="fr-FR" sz="3200" b="1" u="sng" dirty="0">
                <a:solidFill>
                  <a:schemeClr val="accent1">
                    <a:lumMod val="75000"/>
                  </a:schemeClr>
                </a:solidFill>
                <a:latin typeface="Century" pitchFamily="18" charset="0"/>
              </a:rPr>
              <a:t>Tenue vestimentaire</a:t>
            </a:r>
            <a:r>
              <a:rPr lang="fr-FR" sz="2400" b="1" dirty="0">
                <a:latin typeface="Century" pitchFamily="18" charset="0"/>
              </a:rPr>
              <a:t> </a:t>
            </a:r>
          </a:p>
          <a:p>
            <a:pPr algn="just"/>
            <a:endParaRPr lang="fr-FR" sz="2400" dirty="0">
              <a:latin typeface="Century" pitchFamily="18" charset="0"/>
            </a:endParaRPr>
          </a:p>
          <a:p>
            <a:pPr algn="just"/>
            <a:endParaRPr lang="fr-FR" sz="2400" dirty="0">
              <a:latin typeface="Century" pitchFamily="18" charset="0"/>
            </a:endParaRPr>
          </a:p>
          <a:p>
            <a:pPr algn="just"/>
            <a:endParaRPr lang="fr-FR" sz="2400" dirty="0">
              <a:latin typeface="Century" pitchFamily="18" charset="0"/>
            </a:endParaRPr>
          </a:p>
          <a:p>
            <a:pPr algn="just"/>
            <a:r>
              <a:rPr lang="fr-FR" sz="2400" dirty="0">
                <a:latin typeface="Century" pitchFamily="18" charset="0"/>
              </a:rPr>
              <a:t>Le jury d’examen se doit d’avoir une tenue vestimentaire adaptée et cohérente durant la durée des épreuves. </a:t>
            </a:r>
          </a:p>
          <a:p>
            <a:pPr marL="365760" marR="0" lvl="0" indent="-283464" algn="just" defTabSz="914400" rtl="0" eaLnBrk="1" fontAlgn="auto" latinLnBrk="0" hangingPunct="1">
              <a:lnSpc>
                <a:spcPct val="100000"/>
              </a:lnSpc>
              <a:spcBef>
                <a:spcPts val="600"/>
              </a:spcBef>
              <a:spcAft>
                <a:spcPts val="0"/>
              </a:spcAft>
              <a:buClr>
                <a:srgbClr val="FF0000"/>
              </a:buClr>
              <a:buSzPct val="80000"/>
              <a:buFont typeface="Wingdings 2"/>
              <a:buNone/>
              <a:tabLst/>
              <a:defRPr/>
            </a:pPr>
            <a:endParaRPr kumimoji="0" lang="fr-FR" sz="2400" b="0" i="0" u="none" strike="noStrike" kern="1200" cap="none" spc="0" normalizeH="0" baseline="0" noProof="0" dirty="0">
              <a:ln>
                <a:noFill/>
              </a:ln>
              <a:solidFill>
                <a:schemeClr val="tx1"/>
              </a:solidFill>
              <a:effectLst/>
              <a:uLnTx/>
              <a:uFillTx/>
              <a:latin typeface="Century" pitchFamily="18" charset="0"/>
              <a:ea typeface="+mn-ea"/>
              <a:cs typeface="+mn-cs"/>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5602" name="Picture 2" descr="Résultat de recherche d'images pour &quot;diplome cqp aps&quot;">
            <a:hlinkClick r:id="rId2"/>
          </p:cNvPr>
          <p:cNvPicPr>
            <a:picLocks noChangeAspect="1" noChangeArrowheads="1"/>
          </p:cNvPicPr>
          <p:nvPr/>
        </p:nvPicPr>
        <p:blipFill>
          <a:blip r:embed="rId3" cstate="print"/>
          <a:srcRect/>
          <a:stretch>
            <a:fillRect/>
          </a:stretch>
        </p:blipFill>
        <p:spPr bwMode="auto">
          <a:xfrm>
            <a:off x="6372200" y="4005064"/>
            <a:ext cx="2088232" cy="2088234"/>
          </a:xfrm>
          <a:prstGeom prst="rect">
            <a:avLst/>
          </a:prstGeom>
          <a:noFill/>
        </p:spPr>
      </p:pic>
      <p:sp>
        <p:nvSpPr>
          <p:cNvPr id="6" name="Espace réservé de la date 5"/>
          <p:cNvSpPr>
            <a:spLocks noGrp="1"/>
          </p:cNvSpPr>
          <p:nvPr>
            <p:ph type="dt" sz="half" idx="10"/>
          </p:nvPr>
        </p:nvSpPr>
        <p:spPr/>
        <p:txBody>
          <a:bodyPr/>
          <a:lstStyle/>
          <a:p>
            <a:fld id="{18C80023-DC24-47E1-BEE2-90DBFDDBF1F4}" type="datetime1">
              <a:rPr lang="fr-FR" smtClean="0"/>
              <a:t>01/07/2026</a:t>
            </a:fld>
            <a:endParaRPr lang="fr-FR"/>
          </a:p>
        </p:txBody>
      </p:sp>
      <p:pic>
        <p:nvPicPr>
          <p:cNvPr id="7" name="Image 6" descr="Une image contenant texte, Police, logo, Graphique&#10;&#10;Le contenu généré par l’IA peut être incorrect.">
            <a:extLst>
              <a:ext uri="{FF2B5EF4-FFF2-40B4-BE49-F238E27FC236}">
                <a16:creationId xmlns:a16="http://schemas.microsoft.com/office/drawing/2014/main" id="{931AB853-B4AD-4248-9B54-B6D73139F81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B523A12-BF56-4F27-8DF7-8B8F6AA1CBF8}" type="slidenum">
              <a:rPr lang="fr-FR" smtClean="0"/>
              <a:pPr/>
              <a:t>7</a:t>
            </a:fld>
            <a:endParaRPr lang="fr-FR"/>
          </a:p>
        </p:txBody>
      </p:sp>
      <p:sp>
        <p:nvSpPr>
          <p:cNvPr id="12" name="Espace réservé du contenu 2"/>
          <p:cNvSpPr txBox="1">
            <a:spLocks/>
          </p:cNvSpPr>
          <p:nvPr/>
        </p:nvSpPr>
        <p:spPr>
          <a:xfrm>
            <a:off x="323528" y="548680"/>
            <a:ext cx="8452593" cy="3237510"/>
          </a:xfrm>
          <a:prstGeom prst="rect">
            <a:avLst/>
          </a:prstGeom>
        </p:spPr>
        <p:txBody>
          <a:bodyPr>
            <a:normAutofit fontScale="92500" lnSpcReduction="20000"/>
          </a:bodyPr>
          <a:lstStyle/>
          <a:p>
            <a:pPr algn="ctr"/>
            <a:r>
              <a:rPr lang="fr-FR" sz="3200" b="1" dirty="0">
                <a:solidFill>
                  <a:schemeClr val="accent1">
                    <a:lumMod val="75000"/>
                  </a:schemeClr>
                </a:solidFill>
                <a:latin typeface="Century" pitchFamily="18" charset="0"/>
              </a:rPr>
              <a:t>       </a:t>
            </a:r>
          </a:p>
          <a:p>
            <a:pPr algn="ctr"/>
            <a:r>
              <a:rPr lang="fr-FR" sz="3200" b="1" dirty="0">
                <a:solidFill>
                  <a:schemeClr val="accent1">
                    <a:lumMod val="75000"/>
                  </a:schemeClr>
                </a:solidFill>
                <a:latin typeface="Century" pitchFamily="18" charset="0"/>
              </a:rPr>
              <a:t>   </a:t>
            </a:r>
            <a:r>
              <a:rPr lang="fr-FR" sz="3200" b="1" u="sng" dirty="0">
                <a:solidFill>
                  <a:schemeClr val="accent1">
                    <a:lumMod val="75000"/>
                  </a:schemeClr>
                </a:solidFill>
                <a:latin typeface="Century" pitchFamily="18" charset="0"/>
              </a:rPr>
              <a:t>Comportement durant l’examen </a:t>
            </a:r>
          </a:p>
          <a:p>
            <a:endParaRPr lang="fr-FR" sz="2000" dirty="0">
              <a:latin typeface="Century" pitchFamily="18" charset="0"/>
            </a:endParaRPr>
          </a:p>
          <a:p>
            <a:endParaRPr lang="fr-FR" sz="2000" dirty="0">
              <a:latin typeface="Century" pitchFamily="18" charset="0"/>
            </a:endParaRPr>
          </a:p>
          <a:p>
            <a:endParaRPr lang="fr-FR" sz="2000" dirty="0">
              <a:latin typeface="Century" pitchFamily="18" charset="0"/>
            </a:endParaRPr>
          </a:p>
          <a:p>
            <a:pPr marL="342900" indent="-342900" algn="just">
              <a:buFontTx/>
              <a:buChar char="-"/>
            </a:pPr>
            <a:r>
              <a:rPr lang="fr-FR" sz="2000" dirty="0">
                <a:latin typeface="Century" pitchFamily="18" charset="0"/>
              </a:rPr>
              <a:t>Durant toute la durée de l’examen, le téléphone portable du jury sera en mode vibreur, Il s’interdit toute communication pendant l’évaluation d’un candidat. </a:t>
            </a:r>
          </a:p>
          <a:p>
            <a:pPr algn="just"/>
            <a:endParaRPr lang="fr-FR" sz="2000" dirty="0">
              <a:latin typeface="Century" pitchFamily="18" charset="0"/>
            </a:endParaRPr>
          </a:p>
          <a:p>
            <a:pPr marL="342900" indent="-342900" algn="just">
              <a:buFontTx/>
              <a:buChar char="-"/>
            </a:pPr>
            <a:r>
              <a:rPr lang="fr-FR" sz="2000" dirty="0">
                <a:latin typeface="Century" pitchFamily="18" charset="0"/>
              </a:rPr>
              <a:t>Le jury se gardera de </a:t>
            </a:r>
            <a:r>
              <a:rPr lang="fr-FR" sz="2000" b="1" dirty="0">
                <a:solidFill>
                  <a:srgbClr val="FF0000"/>
                </a:solidFill>
                <a:latin typeface="Century" pitchFamily="18" charset="0"/>
              </a:rPr>
              <a:t>tutoyer</a:t>
            </a:r>
            <a:r>
              <a:rPr lang="fr-FR" sz="2000" dirty="0">
                <a:latin typeface="Century" pitchFamily="18" charset="0"/>
              </a:rPr>
              <a:t> les candidats durant le déroulement des épreuves.</a:t>
            </a:r>
          </a:p>
          <a:p>
            <a:pPr marL="365760" marR="0" lvl="0" indent="-283464" algn="l" defTabSz="914400" rtl="0" eaLnBrk="1" fontAlgn="auto" latinLnBrk="0" hangingPunct="1">
              <a:lnSpc>
                <a:spcPct val="100000"/>
              </a:lnSpc>
              <a:spcBef>
                <a:spcPts val="600"/>
              </a:spcBef>
              <a:spcAft>
                <a:spcPts val="0"/>
              </a:spcAft>
              <a:buClr>
                <a:srgbClr val="FF0000"/>
              </a:buClr>
              <a:buSzPct val="80000"/>
              <a:buFont typeface="Wingdings 2"/>
              <a:buNone/>
              <a:tabLst/>
              <a:defRPr/>
            </a:pPr>
            <a:endParaRPr kumimoji="0" lang="fr-FR" sz="2400" b="0" i="0" u="none" strike="noStrike" kern="1200" cap="none" spc="0" normalizeH="0" baseline="0" noProof="0" dirty="0">
              <a:ln>
                <a:noFill/>
              </a:ln>
              <a:solidFill>
                <a:schemeClr val="tx1"/>
              </a:solidFill>
              <a:effectLst/>
              <a:uLnTx/>
              <a:uFillTx/>
              <a:latin typeface="Century" pitchFamily="18" charset="0"/>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8914" name="Picture 2" descr="Résultat de recherche d'images pour &quot;téléphone portable interdit&quot;">
            <a:hlinkClick r:id="rId2"/>
          </p:cNvPr>
          <p:cNvPicPr>
            <a:picLocks noChangeAspect="1" noChangeArrowheads="1"/>
          </p:cNvPicPr>
          <p:nvPr/>
        </p:nvPicPr>
        <p:blipFill>
          <a:blip r:embed="rId3" cstate="print"/>
          <a:srcRect/>
          <a:stretch>
            <a:fillRect/>
          </a:stretch>
        </p:blipFill>
        <p:spPr bwMode="auto">
          <a:xfrm>
            <a:off x="3500132" y="3789040"/>
            <a:ext cx="2099383" cy="2099384"/>
          </a:xfrm>
          <a:prstGeom prst="rect">
            <a:avLst/>
          </a:prstGeom>
          <a:noFill/>
        </p:spPr>
      </p:pic>
      <p:sp>
        <p:nvSpPr>
          <p:cNvPr id="6" name="Espace réservé de la date 5"/>
          <p:cNvSpPr>
            <a:spLocks noGrp="1"/>
          </p:cNvSpPr>
          <p:nvPr>
            <p:ph type="dt" sz="half" idx="10"/>
          </p:nvPr>
        </p:nvSpPr>
        <p:spPr/>
        <p:txBody>
          <a:bodyPr/>
          <a:lstStyle/>
          <a:p>
            <a:fld id="{E3256C39-EE45-4AFF-A42F-3CE84CA8A8E6}" type="datetime1">
              <a:rPr lang="fr-FR" smtClean="0"/>
              <a:t>01/07/2026</a:t>
            </a:fld>
            <a:endParaRPr lang="fr-FR"/>
          </a:p>
        </p:txBody>
      </p:sp>
      <p:pic>
        <p:nvPicPr>
          <p:cNvPr id="7" name="Image 6" descr="Une image contenant texte, Police, logo, Graphique&#10;&#10;Le contenu généré par l’IA peut être incorrect.">
            <a:extLst>
              <a:ext uri="{FF2B5EF4-FFF2-40B4-BE49-F238E27FC236}">
                <a16:creationId xmlns:a16="http://schemas.microsoft.com/office/drawing/2014/main" id="{4BFA2726-51E6-47D5-85D6-A9C123C3F37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B523A12-BF56-4F27-8DF7-8B8F6AA1CBF8}" type="slidenum">
              <a:rPr lang="fr-FR" smtClean="0"/>
              <a:pPr/>
              <a:t>8</a:t>
            </a:fld>
            <a:endParaRPr lang="fr-FR"/>
          </a:p>
        </p:txBody>
      </p:sp>
      <p:sp>
        <p:nvSpPr>
          <p:cNvPr id="12" name="Espace réservé du contenu 2"/>
          <p:cNvSpPr txBox="1">
            <a:spLocks/>
          </p:cNvSpPr>
          <p:nvPr/>
        </p:nvSpPr>
        <p:spPr>
          <a:xfrm>
            <a:off x="323529" y="764704"/>
            <a:ext cx="6480720" cy="5591646"/>
          </a:xfrm>
          <a:prstGeom prst="rect">
            <a:avLst/>
          </a:prstGeom>
        </p:spPr>
        <p:txBody>
          <a:bodyPr>
            <a:normAutofit fontScale="70000" lnSpcReduction="20000"/>
          </a:bodyPr>
          <a:lstStyle/>
          <a:p>
            <a:pPr algn="ctr"/>
            <a:r>
              <a:rPr lang="fr-FR" sz="3200" b="1" dirty="0">
                <a:solidFill>
                  <a:schemeClr val="accent1">
                    <a:lumMod val="75000"/>
                  </a:schemeClr>
                </a:solidFill>
                <a:latin typeface="Century" pitchFamily="18" charset="0"/>
              </a:rPr>
              <a:t>       </a:t>
            </a:r>
            <a:r>
              <a:rPr lang="fr-FR" sz="4300" b="1" u="sng" dirty="0">
                <a:solidFill>
                  <a:schemeClr val="accent1">
                    <a:lumMod val="75000"/>
                  </a:schemeClr>
                </a:solidFill>
                <a:latin typeface="Century" pitchFamily="18" charset="0"/>
              </a:rPr>
              <a:t>Prise en compte des candidats</a:t>
            </a:r>
          </a:p>
          <a:p>
            <a:pPr algn="ctr"/>
            <a:r>
              <a:rPr lang="fr-FR" sz="4300" b="1" u="sng" dirty="0">
                <a:solidFill>
                  <a:schemeClr val="accent1">
                    <a:lumMod val="75000"/>
                  </a:schemeClr>
                </a:solidFill>
                <a:latin typeface="Century" pitchFamily="18" charset="0"/>
              </a:rPr>
              <a:t>en situation de handicap</a:t>
            </a:r>
            <a:endParaRPr lang="fr-FR" sz="4300" b="1" dirty="0">
              <a:solidFill>
                <a:schemeClr val="accent1">
                  <a:lumMod val="75000"/>
                </a:schemeClr>
              </a:solidFill>
              <a:latin typeface="Century" pitchFamily="18" charset="0"/>
            </a:endParaRPr>
          </a:p>
          <a:p>
            <a:pPr algn="ctr"/>
            <a:r>
              <a:rPr lang="fr-FR" sz="3200" b="1" dirty="0">
                <a:solidFill>
                  <a:schemeClr val="accent1">
                    <a:lumMod val="75000"/>
                  </a:schemeClr>
                </a:solidFill>
                <a:latin typeface="Century" pitchFamily="18" charset="0"/>
              </a:rPr>
              <a:t>   </a:t>
            </a:r>
            <a:endParaRPr lang="fr-FR" sz="3200" b="1" u="sng" dirty="0">
              <a:solidFill>
                <a:schemeClr val="accent1">
                  <a:lumMod val="75000"/>
                </a:schemeClr>
              </a:solidFill>
              <a:latin typeface="Century" pitchFamily="18" charset="0"/>
            </a:endParaRPr>
          </a:p>
          <a:p>
            <a:endParaRPr lang="fr-FR" sz="2000" dirty="0">
              <a:latin typeface="Century" pitchFamily="18" charset="0"/>
            </a:endParaRPr>
          </a:p>
          <a:p>
            <a:endParaRPr lang="fr-FR" sz="2600" dirty="0">
              <a:highlight>
                <a:srgbClr val="FFFF00"/>
              </a:highlight>
              <a:latin typeface="Century" pitchFamily="18" charset="0"/>
            </a:endParaRPr>
          </a:p>
          <a:p>
            <a:pPr marL="342900" indent="-342900" algn="just">
              <a:buFontTx/>
              <a:buChar char="-"/>
            </a:pPr>
            <a:r>
              <a:rPr lang="fr-FR" sz="2600" dirty="0">
                <a:latin typeface="Century" pitchFamily="18" charset="0"/>
              </a:rPr>
              <a:t>Prendre connaissance des aménagements mis en place pour l’examen en cas de candidats en situation de handicap, de la part du responsable de l’organisme de formation.</a:t>
            </a:r>
          </a:p>
          <a:p>
            <a:pPr marL="342900" indent="-342900" algn="just">
              <a:buFontTx/>
              <a:buChar char="-"/>
            </a:pPr>
            <a:endParaRPr lang="fr-FR" sz="2600" dirty="0">
              <a:latin typeface="Century" pitchFamily="18" charset="0"/>
            </a:endParaRPr>
          </a:p>
          <a:p>
            <a:pPr marL="342900" indent="-342900" algn="just">
              <a:buFontTx/>
              <a:buChar char="-"/>
            </a:pPr>
            <a:r>
              <a:rPr lang="fr-FR" sz="2600" dirty="0">
                <a:latin typeface="Century" pitchFamily="18" charset="0"/>
              </a:rPr>
              <a:t>Respecter la confidentialité des informations liées au handicap et au candidat concerné.</a:t>
            </a:r>
          </a:p>
          <a:p>
            <a:pPr marL="342900" indent="-342900" algn="just">
              <a:buFontTx/>
              <a:buChar char="-"/>
            </a:pPr>
            <a:endParaRPr lang="fr-FR" sz="2600" dirty="0">
              <a:latin typeface="Century" pitchFamily="18" charset="0"/>
            </a:endParaRPr>
          </a:p>
          <a:p>
            <a:pPr marL="342900" indent="-342900" algn="just">
              <a:buFontTx/>
              <a:buChar char="-"/>
            </a:pPr>
            <a:r>
              <a:rPr lang="fr-FR" sz="2600" dirty="0">
                <a:latin typeface="Century" pitchFamily="18" charset="0"/>
              </a:rPr>
              <a:t>Veiller à ce que les PV de session ne mentionnent aucunement les aménagements autorisés par la Présidence paritaire de la CPNEFP.</a:t>
            </a:r>
          </a:p>
          <a:p>
            <a:pPr marL="342900" indent="-342900" algn="just">
              <a:buFontTx/>
              <a:buChar char="-"/>
            </a:pPr>
            <a:endParaRPr lang="fr-FR" sz="2600" dirty="0">
              <a:latin typeface="Century" pitchFamily="18" charset="0"/>
            </a:endParaRPr>
          </a:p>
          <a:p>
            <a:pPr marL="342900" indent="-342900" algn="just">
              <a:buFontTx/>
              <a:buChar char="-"/>
            </a:pPr>
            <a:r>
              <a:rPr lang="fr-FR" sz="2600" dirty="0">
                <a:latin typeface="Century" pitchFamily="18" charset="0"/>
              </a:rPr>
              <a:t>De manière globale, connaître le document « Processus de demande d’aménagement pour le passage d’une certification de branche pour les personnes en situation de handicap », en ligne sur le site de l’ADEF.</a:t>
            </a:r>
          </a:p>
        </p:txBody>
      </p:sp>
      <p:sp>
        <p:nvSpPr>
          <p:cNvPr id="6" name="Espace réservé de la date 5"/>
          <p:cNvSpPr>
            <a:spLocks noGrp="1"/>
          </p:cNvSpPr>
          <p:nvPr>
            <p:ph type="dt" sz="half" idx="10"/>
          </p:nvPr>
        </p:nvSpPr>
        <p:spPr/>
        <p:txBody>
          <a:bodyPr/>
          <a:lstStyle/>
          <a:p>
            <a:fld id="{E3256C39-EE45-4AFF-A42F-3CE84CA8A8E6}" type="datetime1">
              <a:rPr lang="fr-FR" smtClean="0"/>
              <a:t>01/07/2026</a:t>
            </a:fld>
            <a:endParaRPr lang="fr-FR"/>
          </a:p>
        </p:txBody>
      </p:sp>
      <p:pic>
        <p:nvPicPr>
          <p:cNvPr id="7" name="Image 6" descr="Une image contenant texte, Police, logo, Graphique&#10;&#10;Le contenu généré par l’IA peut être incorrect.">
            <a:extLst>
              <a:ext uri="{FF2B5EF4-FFF2-40B4-BE49-F238E27FC236}">
                <a16:creationId xmlns:a16="http://schemas.microsoft.com/office/drawing/2014/main" id="{4BFA2726-51E6-47D5-85D6-A9C123C3F37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pic>
        <p:nvPicPr>
          <p:cNvPr id="2" name="Image 1">
            <a:extLst>
              <a:ext uri="{FF2B5EF4-FFF2-40B4-BE49-F238E27FC236}">
                <a16:creationId xmlns:a16="http://schemas.microsoft.com/office/drawing/2014/main" id="{89EFE9C1-66FF-441C-9D88-2AAD77CE9FD7}"/>
              </a:ext>
            </a:extLst>
          </p:cNvPr>
          <p:cNvPicPr>
            <a:picLocks noChangeAspect="1"/>
          </p:cNvPicPr>
          <p:nvPr/>
        </p:nvPicPr>
        <p:blipFill>
          <a:blip r:embed="rId3"/>
          <a:stretch>
            <a:fillRect/>
          </a:stretch>
        </p:blipFill>
        <p:spPr>
          <a:xfrm>
            <a:off x="6980920" y="2243666"/>
            <a:ext cx="2133601" cy="2370668"/>
          </a:xfrm>
          <a:prstGeom prst="rect">
            <a:avLst/>
          </a:prstGeom>
        </p:spPr>
      </p:pic>
    </p:spTree>
    <p:extLst>
      <p:ext uri="{BB962C8B-B14F-4D97-AF65-F5344CB8AC3E}">
        <p14:creationId xmlns:p14="http://schemas.microsoft.com/office/powerpoint/2010/main" val="272999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523A12-BF56-4F27-8DF7-8B8F6AA1CBF8}" type="slidenum">
              <a:rPr lang="fr-FR" smtClean="0"/>
              <a:pPr/>
              <a:t>9</a:t>
            </a:fld>
            <a:endParaRPr lang="fr-FR"/>
          </a:p>
        </p:txBody>
      </p:sp>
      <p:sp>
        <p:nvSpPr>
          <p:cNvPr id="9" name="Espace réservé du contenu 4"/>
          <p:cNvSpPr txBox="1">
            <a:spLocks/>
          </p:cNvSpPr>
          <p:nvPr/>
        </p:nvSpPr>
        <p:spPr>
          <a:xfrm>
            <a:off x="251520" y="188640"/>
            <a:ext cx="8538152" cy="3528392"/>
          </a:xfrm>
          <a:prstGeom prst="rect">
            <a:avLst/>
          </a:prstGeom>
        </p:spPr>
        <p:txBody>
          <a:bodyPr vert="horz" lIns="91440" tIns="45720" rIns="91440" bIns="45720" rtlCol="0">
            <a:normAutofit/>
          </a:bodyPr>
          <a:lstStyle/>
          <a:p>
            <a:pPr algn="ctr"/>
            <a:endParaRPr lang="fr-FR" sz="3000" b="1" u="sng" dirty="0">
              <a:solidFill>
                <a:schemeClr val="accent1">
                  <a:lumMod val="75000"/>
                </a:schemeClr>
              </a:solidFill>
              <a:latin typeface="Century" pitchFamily="18" charset="0"/>
            </a:endParaRPr>
          </a:p>
          <a:p>
            <a:pPr algn="ctr"/>
            <a:r>
              <a:rPr lang="fr-FR" sz="3000" b="1" u="sng" dirty="0">
                <a:solidFill>
                  <a:schemeClr val="accent1">
                    <a:lumMod val="75000"/>
                  </a:schemeClr>
                </a:solidFill>
                <a:latin typeface="Century" pitchFamily="18" charset="0"/>
              </a:rPr>
              <a:t>Engagement personnel </a:t>
            </a:r>
          </a:p>
          <a:p>
            <a:endParaRPr lang="fr-FR" sz="2000" dirty="0">
              <a:latin typeface="Century" pitchFamily="18" charset="0"/>
            </a:endParaRPr>
          </a:p>
          <a:p>
            <a:endParaRPr lang="fr-FR" sz="2000" dirty="0">
              <a:latin typeface="Century" pitchFamily="18" charset="0"/>
            </a:endParaRPr>
          </a:p>
          <a:p>
            <a:pPr algn="just"/>
            <a:r>
              <a:rPr lang="fr-FR" sz="2000" dirty="0">
                <a:latin typeface="Century" pitchFamily="18" charset="0"/>
              </a:rPr>
              <a:t>Au vu des enjeux majeurs de la profession, de la qualité des futurs agents de prévention et de sécurité, de leurs comportements lors des missions qui leurs seront confiées, par leur signature, les membres du jury garantissent la validation des candidats qui remplieront les exigences de la profession.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1986" name="Picture 2" descr="Image associée">
            <a:hlinkClick r:id="rId2"/>
          </p:cNvPr>
          <p:cNvPicPr>
            <a:picLocks noChangeAspect="1" noChangeArrowheads="1"/>
          </p:cNvPicPr>
          <p:nvPr/>
        </p:nvPicPr>
        <p:blipFill>
          <a:blip r:embed="rId3" cstate="print"/>
          <a:srcRect/>
          <a:stretch>
            <a:fillRect/>
          </a:stretch>
        </p:blipFill>
        <p:spPr bwMode="auto">
          <a:xfrm>
            <a:off x="5868144" y="4437112"/>
            <a:ext cx="2532835" cy="1788815"/>
          </a:xfrm>
          <a:prstGeom prst="rect">
            <a:avLst/>
          </a:prstGeom>
          <a:noFill/>
        </p:spPr>
      </p:pic>
      <p:sp>
        <p:nvSpPr>
          <p:cNvPr id="5" name="Espace réservé de la date 4"/>
          <p:cNvSpPr>
            <a:spLocks noGrp="1"/>
          </p:cNvSpPr>
          <p:nvPr>
            <p:ph type="dt" sz="half" idx="10"/>
          </p:nvPr>
        </p:nvSpPr>
        <p:spPr/>
        <p:txBody>
          <a:bodyPr/>
          <a:lstStyle/>
          <a:p>
            <a:fld id="{6EAC9DB2-58D5-435B-A27C-19D547C10BA2}" type="datetime1">
              <a:rPr lang="fr-FR" smtClean="0"/>
              <a:t>01/07/2026</a:t>
            </a:fld>
            <a:endParaRPr lang="fr-FR"/>
          </a:p>
        </p:txBody>
      </p:sp>
      <p:pic>
        <p:nvPicPr>
          <p:cNvPr id="7" name="Image 6" descr="Une image contenant texte, Police, logo, Graphique&#10;&#10;Le contenu généré par l’IA peut être incorrect.">
            <a:extLst>
              <a:ext uri="{FF2B5EF4-FFF2-40B4-BE49-F238E27FC236}">
                <a16:creationId xmlns:a16="http://schemas.microsoft.com/office/drawing/2014/main" id="{DBA18E5A-9CE5-4454-A1C3-853F8D067C4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257" y="618141"/>
            <a:ext cx="816343" cy="938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4098</TotalTime>
  <Words>3477</Words>
  <Application>Microsoft Office PowerPoint</Application>
  <PresentationFormat>Affichage à l'écran (4:3)</PresentationFormat>
  <Paragraphs>488</Paragraphs>
  <Slides>48</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48</vt:i4>
      </vt:variant>
    </vt:vector>
  </HeadingPairs>
  <TitlesOfParts>
    <vt:vector size="58" baseType="lpstr">
      <vt:lpstr>Arial</vt:lpstr>
      <vt:lpstr>Arial Black</vt:lpstr>
      <vt:lpstr>Bookman Old Style</vt:lpstr>
      <vt:lpstr>Calibri</vt:lpstr>
      <vt:lpstr>Century</vt:lpstr>
      <vt:lpstr>Century Gothic</vt:lpstr>
      <vt:lpstr>Times New Roman</vt:lpstr>
      <vt:lpstr>Wingdings</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alexandre</cp:lastModifiedBy>
  <cp:revision>505</cp:revision>
  <dcterms:created xsi:type="dcterms:W3CDTF">2017-05-15T20:19:38Z</dcterms:created>
  <dcterms:modified xsi:type="dcterms:W3CDTF">2026-07-01T05:26:37Z</dcterms:modified>
</cp:coreProperties>
</file>